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84EAF9-91A6-42A8-BC85-8227224DBE7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C39E6E1-A063-4E6B-9767-A79E76BD36C7}">
      <dgm:prSet/>
      <dgm:spPr/>
      <dgm:t>
        <a:bodyPr/>
        <a:lstStyle/>
        <a:p>
          <a:r>
            <a:rPr lang="en-US"/>
            <a:t>Dataset Description</a:t>
          </a:r>
        </a:p>
      </dgm:t>
    </dgm:pt>
    <dgm:pt modelId="{0382CE94-157F-45CA-8158-01FE786398B2}" type="parTrans" cxnId="{D51C5700-4973-43CC-B3D1-B07BC36B20C5}">
      <dgm:prSet/>
      <dgm:spPr/>
      <dgm:t>
        <a:bodyPr/>
        <a:lstStyle/>
        <a:p>
          <a:endParaRPr lang="en-US"/>
        </a:p>
      </dgm:t>
    </dgm:pt>
    <dgm:pt modelId="{86B7F758-D986-4B40-B953-1FABA2A834C4}" type="sibTrans" cxnId="{D51C5700-4973-43CC-B3D1-B07BC36B20C5}">
      <dgm:prSet/>
      <dgm:spPr/>
      <dgm:t>
        <a:bodyPr/>
        <a:lstStyle/>
        <a:p>
          <a:endParaRPr lang="en-US"/>
        </a:p>
      </dgm:t>
    </dgm:pt>
    <dgm:pt modelId="{B11063FA-BAA9-4320-A3D5-8382A721100A}">
      <dgm:prSet/>
      <dgm:spPr/>
      <dgm:t>
        <a:bodyPr/>
        <a:lstStyle/>
        <a:p>
          <a:r>
            <a:rPr lang="en-US"/>
            <a:t>Data Loading</a:t>
          </a:r>
        </a:p>
      </dgm:t>
    </dgm:pt>
    <dgm:pt modelId="{C883F6EE-D7E9-4796-A696-3BB1C0F18529}" type="parTrans" cxnId="{C1AF41C9-57B8-4635-8A91-AB44140C6297}">
      <dgm:prSet/>
      <dgm:spPr/>
      <dgm:t>
        <a:bodyPr/>
        <a:lstStyle/>
        <a:p>
          <a:endParaRPr lang="en-US"/>
        </a:p>
      </dgm:t>
    </dgm:pt>
    <dgm:pt modelId="{DC204A8E-26AC-46C7-AB0B-FD6DBA466DB9}" type="sibTrans" cxnId="{C1AF41C9-57B8-4635-8A91-AB44140C6297}">
      <dgm:prSet/>
      <dgm:spPr/>
      <dgm:t>
        <a:bodyPr/>
        <a:lstStyle/>
        <a:p>
          <a:endParaRPr lang="en-US"/>
        </a:p>
      </dgm:t>
    </dgm:pt>
    <dgm:pt modelId="{D20E03DE-BD0D-419E-A924-C10B63E3B2FC}">
      <dgm:prSet/>
      <dgm:spPr/>
      <dgm:t>
        <a:bodyPr/>
        <a:lstStyle/>
        <a:p>
          <a:r>
            <a:rPr lang="en-US"/>
            <a:t>Data Transforming</a:t>
          </a:r>
        </a:p>
      </dgm:t>
    </dgm:pt>
    <dgm:pt modelId="{966E4EF2-55D8-4219-8EB9-65673AC2953C}" type="parTrans" cxnId="{DAAE7C8E-48CA-4BFC-A391-CC02E614A4A5}">
      <dgm:prSet/>
      <dgm:spPr/>
      <dgm:t>
        <a:bodyPr/>
        <a:lstStyle/>
        <a:p>
          <a:endParaRPr lang="en-US"/>
        </a:p>
      </dgm:t>
    </dgm:pt>
    <dgm:pt modelId="{3A67A1C0-F135-44AA-B12E-2D689CBF2D5A}" type="sibTrans" cxnId="{DAAE7C8E-48CA-4BFC-A391-CC02E614A4A5}">
      <dgm:prSet/>
      <dgm:spPr/>
      <dgm:t>
        <a:bodyPr/>
        <a:lstStyle/>
        <a:p>
          <a:endParaRPr lang="en-US"/>
        </a:p>
      </dgm:t>
    </dgm:pt>
    <dgm:pt modelId="{E003F7D3-3191-4155-8635-68FDEAEE9A3D}">
      <dgm:prSet/>
      <dgm:spPr/>
      <dgm:t>
        <a:bodyPr/>
        <a:lstStyle/>
        <a:p>
          <a:r>
            <a:rPr lang="en-US"/>
            <a:t>Temporal Analysis</a:t>
          </a:r>
        </a:p>
      </dgm:t>
    </dgm:pt>
    <dgm:pt modelId="{ADC2D0AB-AC19-4CDA-A40A-D47B6A0CAA5F}" type="parTrans" cxnId="{6302691F-DD7B-41AE-8CB3-266F40294716}">
      <dgm:prSet/>
      <dgm:spPr/>
      <dgm:t>
        <a:bodyPr/>
        <a:lstStyle/>
        <a:p>
          <a:endParaRPr lang="en-US"/>
        </a:p>
      </dgm:t>
    </dgm:pt>
    <dgm:pt modelId="{5F6F6576-70CE-4FD2-AF28-CBD761746501}" type="sibTrans" cxnId="{6302691F-DD7B-41AE-8CB3-266F40294716}">
      <dgm:prSet/>
      <dgm:spPr/>
      <dgm:t>
        <a:bodyPr/>
        <a:lstStyle/>
        <a:p>
          <a:endParaRPr lang="en-US"/>
        </a:p>
      </dgm:t>
    </dgm:pt>
    <dgm:pt modelId="{F2BAC2EE-9C05-4E38-96DC-59EE26AFBC20}">
      <dgm:prSet/>
      <dgm:spPr/>
      <dgm:t>
        <a:bodyPr/>
        <a:lstStyle/>
        <a:p>
          <a:r>
            <a:rPr lang="en-US"/>
            <a:t>Geospatial Analysis</a:t>
          </a:r>
        </a:p>
      </dgm:t>
    </dgm:pt>
    <dgm:pt modelId="{BD6C52AC-55B2-43FC-B681-8A68A6AB8577}" type="parTrans" cxnId="{EF815A93-5E2D-458B-9614-37473B25CB62}">
      <dgm:prSet/>
      <dgm:spPr/>
      <dgm:t>
        <a:bodyPr/>
        <a:lstStyle/>
        <a:p>
          <a:endParaRPr lang="en-US"/>
        </a:p>
      </dgm:t>
    </dgm:pt>
    <dgm:pt modelId="{9FD5EF56-73B1-43F1-B382-8F8853BBE6F4}" type="sibTrans" cxnId="{EF815A93-5E2D-458B-9614-37473B25CB62}">
      <dgm:prSet/>
      <dgm:spPr/>
      <dgm:t>
        <a:bodyPr/>
        <a:lstStyle/>
        <a:p>
          <a:endParaRPr lang="en-US"/>
        </a:p>
      </dgm:t>
    </dgm:pt>
    <dgm:pt modelId="{92D86DFD-7C0D-49E3-B9AC-50108AC4312D}">
      <dgm:prSet/>
      <dgm:spPr/>
      <dgm:t>
        <a:bodyPr/>
        <a:lstStyle/>
        <a:p>
          <a:r>
            <a:rPr lang="en-US"/>
            <a:t>Operator Performance</a:t>
          </a:r>
        </a:p>
      </dgm:t>
    </dgm:pt>
    <dgm:pt modelId="{9A697CA9-7AE0-416C-9284-FC4222F9ABC4}" type="parTrans" cxnId="{622FEBF2-EC18-47E8-B9A0-60B4F9884DB2}">
      <dgm:prSet/>
      <dgm:spPr/>
      <dgm:t>
        <a:bodyPr/>
        <a:lstStyle/>
        <a:p>
          <a:endParaRPr lang="en-US"/>
        </a:p>
      </dgm:t>
    </dgm:pt>
    <dgm:pt modelId="{6ACA9D85-5AC5-4C69-8FDB-5F72CB31DFC0}" type="sibTrans" cxnId="{622FEBF2-EC18-47E8-B9A0-60B4F9884DB2}">
      <dgm:prSet/>
      <dgm:spPr/>
      <dgm:t>
        <a:bodyPr/>
        <a:lstStyle/>
        <a:p>
          <a:endParaRPr lang="en-US"/>
        </a:p>
      </dgm:t>
    </dgm:pt>
    <dgm:pt modelId="{99DC2FDC-512D-4923-B700-F44775FA3844}">
      <dgm:prSet/>
      <dgm:spPr/>
      <dgm:t>
        <a:bodyPr/>
        <a:lstStyle/>
        <a:p>
          <a:r>
            <a:rPr lang="en-US"/>
            <a:t>Aircraft Analysis</a:t>
          </a:r>
        </a:p>
      </dgm:t>
    </dgm:pt>
    <dgm:pt modelId="{88F598B1-BA13-4EF1-96B3-92CDAC02D3E2}" type="parTrans" cxnId="{8EBDE81F-F6F9-45B7-9E2D-CB4F7B21A83D}">
      <dgm:prSet/>
      <dgm:spPr/>
      <dgm:t>
        <a:bodyPr/>
        <a:lstStyle/>
        <a:p>
          <a:endParaRPr lang="en-US"/>
        </a:p>
      </dgm:t>
    </dgm:pt>
    <dgm:pt modelId="{762D2316-0129-4959-BACB-C90E5379D3F0}" type="sibTrans" cxnId="{8EBDE81F-F6F9-45B7-9E2D-CB4F7B21A83D}">
      <dgm:prSet/>
      <dgm:spPr/>
      <dgm:t>
        <a:bodyPr/>
        <a:lstStyle/>
        <a:p>
          <a:endParaRPr lang="en-US"/>
        </a:p>
      </dgm:t>
    </dgm:pt>
    <dgm:pt modelId="{AFD8932E-0AD4-43F1-A7E5-F1653FD9AA92}">
      <dgm:prSet/>
      <dgm:spPr/>
      <dgm:t>
        <a:bodyPr/>
        <a:lstStyle/>
        <a:p>
          <a:r>
            <a:rPr lang="en-US"/>
            <a:t>Fatality Trends</a:t>
          </a:r>
        </a:p>
      </dgm:t>
    </dgm:pt>
    <dgm:pt modelId="{01D5FAC0-F833-43D2-A0D2-A883833EC711}" type="parTrans" cxnId="{0E49D3AF-2B26-4044-82A7-0C63169E37FC}">
      <dgm:prSet/>
      <dgm:spPr/>
      <dgm:t>
        <a:bodyPr/>
        <a:lstStyle/>
        <a:p>
          <a:endParaRPr lang="en-US"/>
        </a:p>
      </dgm:t>
    </dgm:pt>
    <dgm:pt modelId="{02FDCBB9-446D-487D-AEC2-DF38C0515875}" type="sibTrans" cxnId="{0E49D3AF-2B26-4044-82A7-0C63169E37FC}">
      <dgm:prSet/>
      <dgm:spPr/>
      <dgm:t>
        <a:bodyPr/>
        <a:lstStyle/>
        <a:p>
          <a:endParaRPr lang="en-US"/>
        </a:p>
      </dgm:t>
    </dgm:pt>
    <dgm:pt modelId="{D28EE4B8-4A14-4B40-A63C-DCF0B58D2595}">
      <dgm:prSet/>
      <dgm:spPr/>
      <dgm:t>
        <a:bodyPr/>
        <a:lstStyle/>
        <a:p>
          <a:r>
            <a:rPr lang="en-US"/>
            <a:t>Route Analysis</a:t>
          </a:r>
        </a:p>
      </dgm:t>
    </dgm:pt>
    <dgm:pt modelId="{4E62C951-45A9-405D-8A87-6F5176F06379}" type="parTrans" cxnId="{80B16A60-1854-4621-8606-BDA73FF20FC3}">
      <dgm:prSet/>
      <dgm:spPr/>
      <dgm:t>
        <a:bodyPr/>
        <a:lstStyle/>
        <a:p>
          <a:endParaRPr lang="en-US"/>
        </a:p>
      </dgm:t>
    </dgm:pt>
    <dgm:pt modelId="{CB05AA95-A4AF-4350-9402-B0E62EDFBB59}" type="sibTrans" cxnId="{80B16A60-1854-4621-8606-BDA73FF20FC3}">
      <dgm:prSet/>
      <dgm:spPr/>
      <dgm:t>
        <a:bodyPr/>
        <a:lstStyle/>
        <a:p>
          <a:endParaRPr lang="en-US"/>
        </a:p>
      </dgm:t>
    </dgm:pt>
    <dgm:pt modelId="{524F3137-AD65-4BEA-8B87-F5A396A351F9}">
      <dgm:prSet/>
      <dgm:spPr/>
      <dgm:t>
        <a:bodyPr/>
        <a:lstStyle/>
        <a:p>
          <a:r>
            <a:rPr lang="en-US"/>
            <a:t>Final Dashboard</a:t>
          </a:r>
        </a:p>
      </dgm:t>
    </dgm:pt>
    <dgm:pt modelId="{E5710106-E3BE-4566-AD86-2C2D5B76DABF}" type="parTrans" cxnId="{AC6E837F-C0F4-4805-81AA-566AE41BD0E4}">
      <dgm:prSet/>
      <dgm:spPr/>
      <dgm:t>
        <a:bodyPr/>
        <a:lstStyle/>
        <a:p>
          <a:endParaRPr lang="en-US"/>
        </a:p>
      </dgm:t>
    </dgm:pt>
    <dgm:pt modelId="{50CAF9AD-E416-4407-8DBF-16EEB2D7118E}" type="sibTrans" cxnId="{AC6E837F-C0F4-4805-81AA-566AE41BD0E4}">
      <dgm:prSet/>
      <dgm:spPr/>
      <dgm:t>
        <a:bodyPr/>
        <a:lstStyle/>
        <a:p>
          <a:endParaRPr lang="en-US"/>
        </a:p>
      </dgm:t>
    </dgm:pt>
    <dgm:pt modelId="{E3E66552-F9A9-4075-AB47-DDAC48339D65}">
      <dgm:prSet/>
      <dgm:spPr/>
      <dgm:t>
        <a:bodyPr/>
        <a:lstStyle/>
        <a:p>
          <a:r>
            <a:rPr lang="en-US"/>
            <a:t>Recommedation</a:t>
          </a:r>
        </a:p>
      </dgm:t>
    </dgm:pt>
    <dgm:pt modelId="{9408208E-DBBB-422A-81BF-A64AB9758402}" type="parTrans" cxnId="{DC6759D9-D4F7-4FFB-95E0-59C0FAFB9C7F}">
      <dgm:prSet/>
      <dgm:spPr/>
      <dgm:t>
        <a:bodyPr/>
        <a:lstStyle/>
        <a:p>
          <a:endParaRPr lang="en-US"/>
        </a:p>
      </dgm:t>
    </dgm:pt>
    <dgm:pt modelId="{D49729B0-7B83-44B9-812B-C5A7C6AB5E0C}" type="sibTrans" cxnId="{DC6759D9-D4F7-4FFB-95E0-59C0FAFB9C7F}">
      <dgm:prSet/>
      <dgm:spPr/>
      <dgm:t>
        <a:bodyPr/>
        <a:lstStyle/>
        <a:p>
          <a:endParaRPr lang="en-US"/>
        </a:p>
      </dgm:t>
    </dgm:pt>
    <dgm:pt modelId="{050F9B10-FF1E-4829-95C9-59033CC784A1}" type="pres">
      <dgm:prSet presAssocID="{B984EAF9-91A6-42A8-BC85-8227224DBE70}" presName="diagram" presStyleCnt="0">
        <dgm:presLayoutVars>
          <dgm:dir/>
          <dgm:resizeHandles val="exact"/>
        </dgm:presLayoutVars>
      </dgm:prSet>
      <dgm:spPr/>
    </dgm:pt>
    <dgm:pt modelId="{B2830E06-2B52-4012-A143-D0AE956DB0EF}" type="pres">
      <dgm:prSet presAssocID="{AC39E6E1-A063-4E6B-9767-A79E76BD36C7}" presName="node" presStyleLbl="node1" presStyleIdx="0" presStyleCnt="11">
        <dgm:presLayoutVars>
          <dgm:bulletEnabled val="1"/>
        </dgm:presLayoutVars>
      </dgm:prSet>
      <dgm:spPr/>
    </dgm:pt>
    <dgm:pt modelId="{9C7DCC8B-0ACB-40EB-8146-ADAF90367B5B}" type="pres">
      <dgm:prSet presAssocID="{86B7F758-D986-4B40-B953-1FABA2A834C4}" presName="sibTrans" presStyleCnt="0"/>
      <dgm:spPr/>
    </dgm:pt>
    <dgm:pt modelId="{994E3634-A0EF-4D0A-B0A0-D78137523C20}" type="pres">
      <dgm:prSet presAssocID="{B11063FA-BAA9-4320-A3D5-8382A721100A}" presName="node" presStyleLbl="node1" presStyleIdx="1" presStyleCnt="11">
        <dgm:presLayoutVars>
          <dgm:bulletEnabled val="1"/>
        </dgm:presLayoutVars>
      </dgm:prSet>
      <dgm:spPr/>
    </dgm:pt>
    <dgm:pt modelId="{44198179-8CE1-4589-BABD-2A2FF02AD163}" type="pres">
      <dgm:prSet presAssocID="{DC204A8E-26AC-46C7-AB0B-FD6DBA466DB9}" presName="sibTrans" presStyleCnt="0"/>
      <dgm:spPr/>
    </dgm:pt>
    <dgm:pt modelId="{CD50FC86-576B-41CD-92C4-56F8407D434A}" type="pres">
      <dgm:prSet presAssocID="{D20E03DE-BD0D-419E-A924-C10B63E3B2FC}" presName="node" presStyleLbl="node1" presStyleIdx="2" presStyleCnt="11">
        <dgm:presLayoutVars>
          <dgm:bulletEnabled val="1"/>
        </dgm:presLayoutVars>
      </dgm:prSet>
      <dgm:spPr/>
    </dgm:pt>
    <dgm:pt modelId="{D4997775-5588-4E1B-84C7-4FECE5089850}" type="pres">
      <dgm:prSet presAssocID="{3A67A1C0-F135-44AA-B12E-2D689CBF2D5A}" presName="sibTrans" presStyleCnt="0"/>
      <dgm:spPr/>
    </dgm:pt>
    <dgm:pt modelId="{6506DB2F-1272-4E5B-AF2B-306FC1F9CEA9}" type="pres">
      <dgm:prSet presAssocID="{E003F7D3-3191-4155-8635-68FDEAEE9A3D}" presName="node" presStyleLbl="node1" presStyleIdx="3" presStyleCnt="11">
        <dgm:presLayoutVars>
          <dgm:bulletEnabled val="1"/>
        </dgm:presLayoutVars>
      </dgm:prSet>
      <dgm:spPr/>
    </dgm:pt>
    <dgm:pt modelId="{237301D0-DF81-4A66-94FB-0D830721EB95}" type="pres">
      <dgm:prSet presAssocID="{5F6F6576-70CE-4FD2-AF28-CBD761746501}" presName="sibTrans" presStyleCnt="0"/>
      <dgm:spPr/>
    </dgm:pt>
    <dgm:pt modelId="{BFA7B696-D462-440F-9621-58EF883A974A}" type="pres">
      <dgm:prSet presAssocID="{F2BAC2EE-9C05-4E38-96DC-59EE26AFBC20}" presName="node" presStyleLbl="node1" presStyleIdx="4" presStyleCnt="11">
        <dgm:presLayoutVars>
          <dgm:bulletEnabled val="1"/>
        </dgm:presLayoutVars>
      </dgm:prSet>
      <dgm:spPr/>
    </dgm:pt>
    <dgm:pt modelId="{A2E44B45-12AF-4553-8646-977095CBD4B6}" type="pres">
      <dgm:prSet presAssocID="{9FD5EF56-73B1-43F1-B382-8F8853BBE6F4}" presName="sibTrans" presStyleCnt="0"/>
      <dgm:spPr/>
    </dgm:pt>
    <dgm:pt modelId="{8971282E-75C1-4C3E-A128-30045E24DEB9}" type="pres">
      <dgm:prSet presAssocID="{92D86DFD-7C0D-49E3-B9AC-50108AC4312D}" presName="node" presStyleLbl="node1" presStyleIdx="5" presStyleCnt="11">
        <dgm:presLayoutVars>
          <dgm:bulletEnabled val="1"/>
        </dgm:presLayoutVars>
      </dgm:prSet>
      <dgm:spPr/>
    </dgm:pt>
    <dgm:pt modelId="{DE0A3225-3465-47F3-BB02-F4C4DC5641AE}" type="pres">
      <dgm:prSet presAssocID="{6ACA9D85-5AC5-4C69-8FDB-5F72CB31DFC0}" presName="sibTrans" presStyleCnt="0"/>
      <dgm:spPr/>
    </dgm:pt>
    <dgm:pt modelId="{3BF5072D-4CCA-4B4E-9B7D-0EBBD10A37A8}" type="pres">
      <dgm:prSet presAssocID="{99DC2FDC-512D-4923-B700-F44775FA3844}" presName="node" presStyleLbl="node1" presStyleIdx="6" presStyleCnt="11">
        <dgm:presLayoutVars>
          <dgm:bulletEnabled val="1"/>
        </dgm:presLayoutVars>
      </dgm:prSet>
      <dgm:spPr/>
    </dgm:pt>
    <dgm:pt modelId="{85C312FD-8332-4CD8-8F80-2A6CBA63D021}" type="pres">
      <dgm:prSet presAssocID="{762D2316-0129-4959-BACB-C90E5379D3F0}" presName="sibTrans" presStyleCnt="0"/>
      <dgm:spPr/>
    </dgm:pt>
    <dgm:pt modelId="{4CCEB393-384D-4C36-9AF3-CC24B7A706FB}" type="pres">
      <dgm:prSet presAssocID="{AFD8932E-0AD4-43F1-A7E5-F1653FD9AA92}" presName="node" presStyleLbl="node1" presStyleIdx="7" presStyleCnt="11">
        <dgm:presLayoutVars>
          <dgm:bulletEnabled val="1"/>
        </dgm:presLayoutVars>
      </dgm:prSet>
      <dgm:spPr/>
    </dgm:pt>
    <dgm:pt modelId="{946BB269-D747-491E-9A21-568F27643C67}" type="pres">
      <dgm:prSet presAssocID="{02FDCBB9-446D-487D-AEC2-DF38C0515875}" presName="sibTrans" presStyleCnt="0"/>
      <dgm:spPr/>
    </dgm:pt>
    <dgm:pt modelId="{593FB220-C22A-42F6-BF72-CAD28F6B3C12}" type="pres">
      <dgm:prSet presAssocID="{D28EE4B8-4A14-4B40-A63C-DCF0B58D2595}" presName="node" presStyleLbl="node1" presStyleIdx="8" presStyleCnt="11">
        <dgm:presLayoutVars>
          <dgm:bulletEnabled val="1"/>
        </dgm:presLayoutVars>
      </dgm:prSet>
      <dgm:spPr/>
    </dgm:pt>
    <dgm:pt modelId="{01D25E9B-E137-48E5-8FA5-FCEC6F2941D5}" type="pres">
      <dgm:prSet presAssocID="{CB05AA95-A4AF-4350-9402-B0E62EDFBB59}" presName="sibTrans" presStyleCnt="0"/>
      <dgm:spPr/>
    </dgm:pt>
    <dgm:pt modelId="{CA1BF68C-4507-439C-8C1A-F40695A3FC66}" type="pres">
      <dgm:prSet presAssocID="{524F3137-AD65-4BEA-8B87-F5A396A351F9}" presName="node" presStyleLbl="node1" presStyleIdx="9" presStyleCnt="11">
        <dgm:presLayoutVars>
          <dgm:bulletEnabled val="1"/>
        </dgm:presLayoutVars>
      </dgm:prSet>
      <dgm:spPr/>
    </dgm:pt>
    <dgm:pt modelId="{B9CD326A-4F45-4AD6-808B-C195D89FF81E}" type="pres">
      <dgm:prSet presAssocID="{50CAF9AD-E416-4407-8DBF-16EEB2D7118E}" presName="sibTrans" presStyleCnt="0"/>
      <dgm:spPr/>
    </dgm:pt>
    <dgm:pt modelId="{3409521D-A072-4DD7-BD4C-330F5D015673}" type="pres">
      <dgm:prSet presAssocID="{E3E66552-F9A9-4075-AB47-DDAC48339D65}" presName="node" presStyleLbl="node1" presStyleIdx="10" presStyleCnt="11">
        <dgm:presLayoutVars>
          <dgm:bulletEnabled val="1"/>
        </dgm:presLayoutVars>
      </dgm:prSet>
      <dgm:spPr/>
    </dgm:pt>
  </dgm:ptLst>
  <dgm:cxnLst>
    <dgm:cxn modelId="{D51C5700-4973-43CC-B3D1-B07BC36B20C5}" srcId="{B984EAF9-91A6-42A8-BC85-8227224DBE70}" destId="{AC39E6E1-A063-4E6B-9767-A79E76BD36C7}" srcOrd="0" destOrd="0" parTransId="{0382CE94-157F-45CA-8158-01FE786398B2}" sibTransId="{86B7F758-D986-4B40-B953-1FABA2A834C4}"/>
    <dgm:cxn modelId="{D4D87607-E55F-46CA-8BA2-466B30756894}" type="presOf" srcId="{F2BAC2EE-9C05-4E38-96DC-59EE26AFBC20}" destId="{BFA7B696-D462-440F-9621-58EF883A974A}" srcOrd="0" destOrd="0" presId="urn:microsoft.com/office/officeart/2005/8/layout/default"/>
    <dgm:cxn modelId="{6302691F-DD7B-41AE-8CB3-266F40294716}" srcId="{B984EAF9-91A6-42A8-BC85-8227224DBE70}" destId="{E003F7D3-3191-4155-8635-68FDEAEE9A3D}" srcOrd="3" destOrd="0" parTransId="{ADC2D0AB-AC19-4CDA-A40A-D47B6A0CAA5F}" sibTransId="{5F6F6576-70CE-4FD2-AF28-CBD761746501}"/>
    <dgm:cxn modelId="{8EBDE81F-F6F9-45B7-9E2D-CB4F7B21A83D}" srcId="{B984EAF9-91A6-42A8-BC85-8227224DBE70}" destId="{99DC2FDC-512D-4923-B700-F44775FA3844}" srcOrd="6" destOrd="0" parTransId="{88F598B1-BA13-4EF1-96B3-92CDAC02D3E2}" sibTransId="{762D2316-0129-4959-BACB-C90E5379D3F0}"/>
    <dgm:cxn modelId="{D9151C2C-8543-4955-998D-0BAAC58DA3E1}" type="presOf" srcId="{E003F7D3-3191-4155-8635-68FDEAEE9A3D}" destId="{6506DB2F-1272-4E5B-AF2B-306FC1F9CEA9}" srcOrd="0" destOrd="0" presId="urn:microsoft.com/office/officeart/2005/8/layout/default"/>
    <dgm:cxn modelId="{FFC85136-0764-4BB9-BE1B-CCC2634E8F83}" type="presOf" srcId="{E3E66552-F9A9-4075-AB47-DDAC48339D65}" destId="{3409521D-A072-4DD7-BD4C-330F5D015673}" srcOrd="0" destOrd="0" presId="urn:microsoft.com/office/officeart/2005/8/layout/default"/>
    <dgm:cxn modelId="{3981965B-9CF1-4CAC-8265-6B32FB40452F}" type="presOf" srcId="{D20E03DE-BD0D-419E-A924-C10B63E3B2FC}" destId="{CD50FC86-576B-41CD-92C4-56F8407D434A}" srcOrd="0" destOrd="0" presId="urn:microsoft.com/office/officeart/2005/8/layout/default"/>
    <dgm:cxn modelId="{80B16A60-1854-4621-8606-BDA73FF20FC3}" srcId="{B984EAF9-91A6-42A8-BC85-8227224DBE70}" destId="{D28EE4B8-4A14-4B40-A63C-DCF0B58D2595}" srcOrd="8" destOrd="0" parTransId="{4E62C951-45A9-405D-8A87-6F5176F06379}" sibTransId="{CB05AA95-A4AF-4350-9402-B0E62EDFBB59}"/>
    <dgm:cxn modelId="{2F7DF241-3906-4E28-81FC-BB2630DA1FA0}" type="presOf" srcId="{B11063FA-BAA9-4320-A3D5-8382A721100A}" destId="{994E3634-A0EF-4D0A-B0A0-D78137523C20}" srcOrd="0" destOrd="0" presId="urn:microsoft.com/office/officeart/2005/8/layout/default"/>
    <dgm:cxn modelId="{AC6E837F-C0F4-4805-81AA-566AE41BD0E4}" srcId="{B984EAF9-91A6-42A8-BC85-8227224DBE70}" destId="{524F3137-AD65-4BEA-8B87-F5A396A351F9}" srcOrd="9" destOrd="0" parTransId="{E5710106-E3BE-4566-AD86-2C2D5B76DABF}" sibTransId="{50CAF9AD-E416-4407-8DBF-16EEB2D7118E}"/>
    <dgm:cxn modelId="{DAAE7C8E-48CA-4BFC-A391-CC02E614A4A5}" srcId="{B984EAF9-91A6-42A8-BC85-8227224DBE70}" destId="{D20E03DE-BD0D-419E-A924-C10B63E3B2FC}" srcOrd="2" destOrd="0" parTransId="{966E4EF2-55D8-4219-8EB9-65673AC2953C}" sibTransId="{3A67A1C0-F135-44AA-B12E-2D689CBF2D5A}"/>
    <dgm:cxn modelId="{EF815A93-5E2D-458B-9614-37473B25CB62}" srcId="{B984EAF9-91A6-42A8-BC85-8227224DBE70}" destId="{F2BAC2EE-9C05-4E38-96DC-59EE26AFBC20}" srcOrd="4" destOrd="0" parTransId="{BD6C52AC-55B2-43FC-B681-8A68A6AB8577}" sibTransId="{9FD5EF56-73B1-43F1-B382-8F8853BBE6F4}"/>
    <dgm:cxn modelId="{B42409A0-73CC-49CE-AB27-AAB66C43DCBF}" type="presOf" srcId="{AC39E6E1-A063-4E6B-9767-A79E76BD36C7}" destId="{B2830E06-2B52-4012-A143-D0AE956DB0EF}" srcOrd="0" destOrd="0" presId="urn:microsoft.com/office/officeart/2005/8/layout/default"/>
    <dgm:cxn modelId="{0E49D3AF-2B26-4044-82A7-0C63169E37FC}" srcId="{B984EAF9-91A6-42A8-BC85-8227224DBE70}" destId="{AFD8932E-0AD4-43F1-A7E5-F1653FD9AA92}" srcOrd="7" destOrd="0" parTransId="{01D5FAC0-F833-43D2-A0D2-A883833EC711}" sibTransId="{02FDCBB9-446D-487D-AEC2-DF38C0515875}"/>
    <dgm:cxn modelId="{0F29E4B4-ACAB-42FE-B2B0-8236295D982E}" type="presOf" srcId="{524F3137-AD65-4BEA-8B87-F5A396A351F9}" destId="{CA1BF68C-4507-439C-8C1A-F40695A3FC66}" srcOrd="0" destOrd="0" presId="urn:microsoft.com/office/officeart/2005/8/layout/default"/>
    <dgm:cxn modelId="{BE5F9ABD-D1E0-4A81-BAC9-F203CE1CAE16}" type="presOf" srcId="{D28EE4B8-4A14-4B40-A63C-DCF0B58D2595}" destId="{593FB220-C22A-42F6-BF72-CAD28F6B3C12}" srcOrd="0" destOrd="0" presId="urn:microsoft.com/office/officeart/2005/8/layout/default"/>
    <dgm:cxn modelId="{3DE956C5-852E-470B-9910-676AB5578477}" type="presOf" srcId="{99DC2FDC-512D-4923-B700-F44775FA3844}" destId="{3BF5072D-4CCA-4B4E-9B7D-0EBBD10A37A8}" srcOrd="0" destOrd="0" presId="urn:microsoft.com/office/officeart/2005/8/layout/default"/>
    <dgm:cxn modelId="{C1AF41C9-57B8-4635-8A91-AB44140C6297}" srcId="{B984EAF9-91A6-42A8-BC85-8227224DBE70}" destId="{B11063FA-BAA9-4320-A3D5-8382A721100A}" srcOrd="1" destOrd="0" parTransId="{C883F6EE-D7E9-4796-A696-3BB1C0F18529}" sibTransId="{DC204A8E-26AC-46C7-AB0B-FD6DBA466DB9}"/>
    <dgm:cxn modelId="{794B6FC9-AF63-4999-B40A-75F7B545891F}" type="presOf" srcId="{92D86DFD-7C0D-49E3-B9AC-50108AC4312D}" destId="{8971282E-75C1-4C3E-A128-30045E24DEB9}" srcOrd="0" destOrd="0" presId="urn:microsoft.com/office/officeart/2005/8/layout/default"/>
    <dgm:cxn modelId="{BC8C61D5-FFDC-4A8F-959C-8FCF35B3A893}" type="presOf" srcId="{AFD8932E-0AD4-43F1-A7E5-F1653FD9AA92}" destId="{4CCEB393-384D-4C36-9AF3-CC24B7A706FB}" srcOrd="0" destOrd="0" presId="urn:microsoft.com/office/officeart/2005/8/layout/default"/>
    <dgm:cxn modelId="{DC6759D9-D4F7-4FFB-95E0-59C0FAFB9C7F}" srcId="{B984EAF9-91A6-42A8-BC85-8227224DBE70}" destId="{E3E66552-F9A9-4075-AB47-DDAC48339D65}" srcOrd="10" destOrd="0" parTransId="{9408208E-DBBB-422A-81BF-A64AB9758402}" sibTransId="{D49729B0-7B83-44B9-812B-C5A7C6AB5E0C}"/>
    <dgm:cxn modelId="{D43CC0E6-A651-4D76-BA3A-B8C7FD23DA97}" type="presOf" srcId="{B984EAF9-91A6-42A8-BC85-8227224DBE70}" destId="{050F9B10-FF1E-4829-95C9-59033CC784A1}" srcOrd="0" destOrd="0" presId="urn:microsoft.com/office/officeart/2005/8/layout/default"/>
    <dgm:cxn modelId="{622FEBF2-EC18-47E8-B9A0-60B4F9884DB2}" srcId="{B984EAF9-91A6-42A8-BC85-8227224DBE70}" destId="{92D86DFD-7C0D-49E3-B9AC-50108AC4312D}" srcOrd="5" destOrd="0" parTransId="{9A697CA9-7AE0-416C-9284-FC4222F9ABC4}" sibTransId="{6ACA9D85-5AC5-4C69-8FDB-5F72CB31DFC0}"/>
    <dgm:cxn modelId="{8451FD75-675E-4B72-88C8-430C376A670B}" type="presParOf" srcId="{050F9B10-FF1E-4829-95C9-59033CC784A1}" destId="{B2830E06-2B52-4012-A143-D0AE956DB0EF}" srcOrd="0" destOrd="0" presId="urn:microsoft.com/office/officeart/2005/8/layout/default"/>
    <dgm:cxn modelId="{E400D982-FA1A-4A07-8644-C2901C556B60}" type="presParOf" srcId="{050F9B10-FF1E-4829-95C9-59033CC784A1}" destId="{9C7DCC8B-0ACB-40EB-8146-ADAF90367B5B}" srcOrd="1" destOrd="0" presId="urn:microsoft.com/office/officeart/2005/8/layout/default"/>
    <dgm:cxn modelId="{6C48FA4A-0609-4F9E-BF63-3F11A8605936}" type="presParOf" srcId="{050F9B10-FF1E-4829-95C9-59033CC784A1}" destId="{994E3634-A0EF-4D0A-B0A0-D78137523C20}" srcOrd="2" destOrd="0" presId="urn:microsoft.com/office/officeart/2005/8/layout/default"/>
    <dgm:cxn modelId="{879327A1-FD7D-4079-B670-95295938FF83}" type="presParOf" srcId="{050F9B10-FF1E-4829-95C9-59033CC784A1}" destId="{44198179-8CE1-4589-BABD-2A2FF02AD163}" srcOrd="3" destOrd="0" presId="urn:microsoft.com/office/officeart/2005/8/layout/default"/>
    <dgm:cxn modelId="{0AC1A64C-2085-471D-B48A-FC3BC3B3C1F1}" type="presParOf" srcId="{050F9B10-FF1E-4829-95C9-59033CC784A1}" destId="{CD50FC86-576B-41CD-92C4-56F8407D434A}" srcOrd="4" destOrd="0" presId="urn:microsoft.com/office/officeart/2005/8/layout/default"/>
    <dgm:cxn modelId="{CF54C89C-CF79-4C54-894A-A8156AC5B358}" type="presParOf" srcId="{050F9B10-FF1E-4829-95C9-59033CC784A1}" destId="{D4997775-5588-4E1B-84C7-4FECE5089850}" srcOrd="5" destOrd="0" presId="urn:microsoft.com/office/officeart/2005/8/layout/default"/>
    <dgm:cxn modelId="{9E2934DD-9768-4614-8C0C-993E52D782B0}" type="presParOf" srcId="{050F9B10-FF1E-4829-95C9-59033CC784A1}" destId="{6506DB2F-1272-4E5B-AF2B-306FC1F9CEA9}" srcOrd="6" destOrd="0" presId="urn:microsoft.com/office/officeart/2005/8/layout/default"/>
    <dgm:cxn modelId="{053599C7-4B5A-4DE0-B5ED-6D5EF33BDFBF}" type="presParOf" srcId="{050F9B10-FF1E-4829-95C9-59033CC784A1}" destId="{237301D0-DF81-4A66-94FB-0D830721EB95}" srcOrd="7" destOrd="0" presId="urn:microsoft.com/office/officeart/2005/8/layout/default"/>
    <dgm:cxn modelId="{26F686AB-6E7F-4ED2-B611-2B328C61ABC2}" type="presParOf" srcId="{050F9B10-FF1E-4829-95C9-59033CC784A1}" destId="{BFA7B696-D462-440F-9621-58EF883A974A}" srcOrd="8" destOrd="0" presId="urn:microsoft.com/office/officeart/2005/8/layout/default"/>
    <dgm:cxn modelId="{92C0A3AC-08CA-41F3-B56F-B1F81121649B}" type="presParOf" srcId="{050F9B10-FF1E-4829-95C9-59033CC784A1}" destId="{A2E44B45-12AF-4553-8646-977095CBD4B6}" srcOrd="9" destOrd="0" presId="urn:microsoft.com/office/officeart/2005/8/layout/default"/>
    <dgm:cxn modelId="{B8317CEE-A1F6-45C2-9BBD-53395ABFD94E}" type="presParOf" srcId="{050F9B10-FF1E-4829-95C9-59033CC784A1}" destId="{8971282E-75C1-4C3E-A128-30045E24DEB9}" srcOrd="10" destOrd="0" presId="urn:microsoft.com/office/officeart/2005/8/layout/default"/>
    <dgm:cxn modelId="{AEB796A3-7BA7-413D-AE47-65DBD51B3DCB}" type="presParOf" srcId="{050F9B10-FF1E-4829-95C9-59033CC784A1}" destId="{DE0A3225-3465-47F3-BB02-F4C4DC5641AE}" srcOrd="11" destOrd="0" presId="urn:microsoft.com/office/officeart/2005/8/layout/default"/>
    <dgm:cxn modelId="{D5ABC98A-CCC8-4E67-A49B-FBA8E939B81E}" type="presParOf" srcId="{050F9B10-FF1E-4829-95C9-59033CC784A1}" destId="{3BF5072D-4CCA-4B4E-9B7D-0EBBD10A37A8}" srcOrd="12" destOrd="0" presId="urn:microsoft.com/office/officeart/2005/8/layout/default"/>
    <dgm:cxn modelId="{34B69331-9006-4FD3-81A0-3DA2E7FB272A}" type="presParOf" srcId="{050F9B10-FF1E-4829-95C9-59033CC784A1}" destId="{85C312FD-8332-4CD8-8F80-2A6CBA63D021}" srcOrd="13" destOrd="0" presId="urn:microsoft.com/office/officeart/2005/8/layout/default"/>
    <dgm:cxn modelId="{69CEE2C8-493F-44D3-B10D-B8845F0E688E}" type="presParOf" srcId="{050F9B10-FF1E-4829-95C9-59033CC784A1}" destId="{4CCEB393-384D-4C36-9AF3-CC24B7A706FB}" srcOrd="14" destOrd="0" presId="urn:microsoft.com/office/officeart/2005/8/layout/default"/>
    <dgm:cxn modelId="{28AB1484-1E3E-4021-83E3-73F199BB7C19}" type="presParOf" srcId="{050F9B10-FF1E-4829-95C9-59033CC784A1}" destId="{946BB269-D747-491E-9A21-568F27643C67}" srcOrd="15" destOrd="0" presId="urn:microsoft.com/office/officeart/2005/8/layout/default"/>
    <dgm:cxn modelId="{A0C46C8B-2D57-42ED-A865-39030818C322}" type="presParOf" srcId="{050F9B10-FF1E-4829-95C9-59033CC784A1}" destId="{593FB220-C22A-42F6-BF72-CAD28F6B3C12}" srcOrd="16" destOrd="0" presId="urn:microsoft.com/office/officeart/2005/8/layout/default"/>
    <dgm:cxn modelId="{A89E4DE9-4735-425A-BE06-D2A7B7B8EDF2}" type="presParOf" srcId="{050F9B10-FF1E-4829-95C9-59033CC784A1}" destId="{01D25E9B-E137-48E5-8FA5-FCEC6F2941D5}" srcOrd="17" destOrd="0" presId="urn:microsoft.com/office/officeart/2005/8/layout/default"/>
    <dgm:cxn modelId="{A5875BE0-6EDD-478A-95F5-E47BE0437679}" type="presParOf" srcId="{050F9B10-FF1E-4829-95C9-59033CC784A1}" destId="{CA1BF68C-4507-439C-8C1A-F40695A3FC66}" srcOrd="18" destOrd="0" presId="urn:microsoft.com/office/officeart/2005/8/layout/default"/>
    <dgm:cxn modelId="{36469A50-11F3-44A8-94D8-8BDF446F3948}" type="presParOf" srcId="{050F9B10-FF1E-4829-95C9-59033CC784A1}" destId="{B9CD326A-4F45-4AD6-808B-C195D89FF81E}" srcOrd="19" destOrd="0" presId="urn:microsoft.com/office/officeart/2005/8/layout/default"/>
    <dgm:cxn modelId="{6ADC9DB5-CA1A-4777-992A-4ADC5D6F8D64}" type="presParOf" srcId="{050F9B10-FF1E-4829-95C9-59033CC784A1}" destId="{3409521D-A072-4DD7-BD4C-330F5D01567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CD5402-2989-48A4-AFDB-C17BC4AF31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78C44BE-F7D6-4639-BB12-D4C1BF2D98A2}">
      <dgm:prSet/>
      <dgm:spPr/>
      <dgm:t>
        <a:bodyPr/>
        <a:lstStyle/>
        <a:p>
          <a:r>
            <a:rPr lang="en-US"/>
            <a:t>Highest fatalities occurred in 1972, Indicating saftery issues. Analyze past incidents thoroughly to implement necessary safety measures and prevent recurrence.</a:t>
          </a:r>
        </a:p>
      </dgm:t>
    </dgm:pt>
    <dgm:pt modelId="{D9510110-965C-4555-8D03-99F2CF93078D}" type="parTrans" cxnId="{2992C5AE-F138-4FA2-A13F-3E20FB9071EF}">
      <dgm:prSet/>
      <dgm:spPr/>
      <dgm:t>
        <a:bodyPr/>
        <a:lstStyle/>
        <a:p>
          <a:endParaRPr lang="en-US"/>
        </a:p>
      </dgm:t>
    </dgm:pt>
    <dgm:pt modelId="{87B835B3-2808-47A1-A39C-770220ABBCC2}" type="sibTrans" cxnId="{2992C5AE-F138-4FA2-A13F-3E20FB9071EF}">
      <dgm:prSet/>
      <dgm:spPr/>
      <dgm:t>
        <a:bodyPr/>
        <a:lstStyle/>
        <a:p>
          <a:endParaRPr lang="en-US"/>
        </a:p>
      </dgm:t>
    </dgm:pt>
    <dgm:pt modelId="{0E937AE3-8C53-451F-8971-11C8BC875C48}">
      <dgm:prSet/>
      <dgm:spPr/>
      <dgm:t>
        <a:bodyPr/>
        <a:lstStyle/>
        <a:p>
          <a:r>
            <a:rPr lang="en-US"/>
            <a:t>Siginifant fatalities associated with Tenerife, Canary Islands, and Aeroflot operator. Collaborate with Aeroflot to enhance saftery protocols and conduct route-specific risk assements for Tenerife-Las Palmas to mitigate future risks.</a:t>
          </a:r>
        </a:p>
      </dgm:t>
    </dgm:pt>
    <dgm:pt modelId="{B3B282B0-6AE5-4CEB-B85B-F6A89CF89D0B}" type="parTrans" cxnId="{D523ACD0-9704-4ABF-937F-BE326F2F827B}">
      <dgm:prSet/>
      <dgm:spPr/>
      <dgm:t>
        <a:bodyPr/>
        <a:lstStyle/>
        <a:p>
          <a:endParaRPr lang="en-US"/>
        </a:p>
      </dgm:t>
    </dgm:pt>
    <dgm:pt modelId="{502F2E7E-B82F-494A-A714-ED71760CD1E6}" type="sibTrans" cxnId="{D523ACD0-9704-4ABF-937F-BE326F2F827B}">
      <dgm:prSet/>
      <dgm:spPr/>
      <dgm:t>
        <a:bodyPr/>
        <a:lstStyle/>
        <a:p>
          <a:endParaRPr lang="en-US"/>
        </a:p>
      </dgm:t>
    </dgm:pt>
    <dgm:pt modelId="{15BFBECB-ADCE-4E74-8179-E74C7CEC1D21}">
      <dgm:prSet/>
      <dgm:spPr/>
      <dgm:t>
        <a:bodyPr/>
        <a:lstStyle/>
        <a:p>
          <a:r>
            <a:rPr lang="en-US"/>
            <a:t>Certain aircraft types and registrations linked to high fatlities. Perform comprehensive safety reviews and maintemance checks for these aircraft to ensure airworthiness and prevent accidents.</a:t>
          </a:r>
        </a:p>
      </dgm:t>
    </dgm:pt>
    <dgm:pt modelId="{DFDF5CD1-ECFE-4633-A788-4BE5D5A6438E}" type="parTrans" cxnId="{56F11623-EB94-4F18-9B40-78694A38C779}">
      <dgm:prSet/>
      <dgm:spPr/>
      <dgm:t>
        <a:bodyPr/>
        <a:lstStyle/>
        <a:p>
          <a:endParaRPr lang="en-US"/>
        </a:p>
      </dgm:t>
    </dgm:pt>
    <dgm:pt modelId="{570A0111-10A6-4922-9591-4E55602065B7}" type="sibTrans" cxnId="{56F11623-EB94-4F18-9B40-78694A38C779}">
      <dgm:prSet/>
      <dgm:spPr/>
      <dgm:t>
        <a:bodyPr/>
        <a:lstStyle/>
        <a:p>
          <a:endParaRPr lang="en-US"/>
        </a:p>
      </dgm:t>
    </dgm:pt>
    <dgm:pt modelId="{375EB4BE-AB9A-426B-B013-B8C86C40BF9B}" type="pres">
      <dgm:prSet presAssocID="{3ACD5402-2989-48A4-AFDB-C17BC4AF3152}" presName="root" presStyleCnt="0">
        <dgm:presLayoutVars>
          <dgm:dir/>
          <dgm:resizeHandles val="exact"/>
        </dgm:presLayoutVars>
      </dgm:prSet>
      <dgm:spPr/>
    </dgm:pt>
    <dgm:pt modelId="{D476D2AE-42D8-4B40-A047-CFE4AB9207EC}" type="pres">
      <dgm:prSet presAssocID="{B78C44BE-F7D6-4639-BB12-D4C1BF2D98A2}" presName="compNode" presStyleCnt="0"/>
      <dgm:spPr/>
    </dgm:pt>
    <dgm:pt modelId="{F06B5F85-499C-4411-956F-EC127AF34E18}" type="pres">
      <dgm:prSet presAssocID="{B78C44BE-F7D6-4639-BB12-D4C1BF2D98A2}" presName="bgRect" presStyleLbl="bgShp" presStyleIdx="0" presStyleCnt="3"/>
      <dgm:spPr/>
    </dgm:pt>
    <dgm:pt modelId="{062549F4-2234-4E3F-BE0A-D7ECE564035A}" type="pres">
      <dgm:prSet presAssocID="{B78C44BE-F7D6-4639-BB12-D4C1BF2D98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DB2222C5-D93A-42D3-AAA0-519D4FFCC6B0}" type="pres">
      <dgm:prSet presAssocID="{B78C44BE-F7D6-4639-BB12-D4C1BF2D98A2}" presName="spaceRect" presStyleCnt="0"/>
      <dgm:spPr/>
    </dgm:pt>
    <dgm:pt modelId="{BF38EDFA-ED34-4AA4-BAC6-9B830A7E3267}" type="pres">
      <dgm:prSet presAssocID="{B78C44BE-F7D6-4639-BB12-D4C1BF2D98A2}" presName="parTx" presStyleLbl="revTx" presStyleIdx="0" presStyleCnt="3">
        <dgm:presLayoutVars>
          <dgm:chMax val="0"/>
          <dgm:chPref val="0"/>
        </dgm:presLayoutVars>
      </dgm:prSet>
      <dgm:spPr/>
    </dgm:pt>
    <dgm:pt modelId="{6BE97BDE-3A19-411F-ADD3-FDBB68F9F10F}" type="pres">
      <dgm:prSet presAssocID="{87B835B3-2808-47A1-A39C-770220ABBCC2}" presName="sibTrans" presStyleCnt="0"/>
      <dgm:spPr/>
    </dgm:pt>
    <dgm:pt modelId="{D3D68C3B-5902-471A-9D46-B5B8358DA21C}" type="pres">
      <dgm:prSet presAssocID="{0E937AE3-8C53-451F-8971-11C8BC875C48}" presName="compNode" presStyleCnt="0"/>
      <dgm:spPr/>
    </dgm:pt>
    <dgm:pt modelId="{0F7DBB5D-A37B-4AAA-BE11-4626B9127CAF}" type="pres">
      <dgm:prSet presAssocID="{0E937AE3-8C53-451F-8971-11C8BC875C48}" presName="bgRect" presStyleLbl="bgShp" presStyleIdx="1" presStyleCnt="3"/>
      <dgm:spPr/>
    </dgm:pt>
    <dgm:pt modelId="{EF7AAC25-ECCB-4CAD-8069-AAD0CCDACC72}" type="pres">
      <dgm:prSet presAssocID="{0E937AE3-8C53-451F-8971-11C8BC875C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44782CB5-FB8B-409D-9921-A97AE20AD7F0}" type="pres">
      <dgm:prSet presAssocID="{0E937AE3-8C53-451F-8971-11C8BC875C48}" presName="spaceRect" presStyleCnt="0"/>
      <dgm:spPr/>
    </dgm:pt>
    <dgm:pt modelId="{1CFCAEFA-7A76-42EF-B829-503C3D32C7E8}" type="pres">
      <dgm:prSet presAssocID="{0E937AE3-8C53-451F-8971-11C8BC875C48}" presName="parTx" presStyleLbl="revTx" presStyleIdx="1" presStyleCnt="3">
        <dgm:presLayoutVars>
          <dgm:chMax val="0"/>
          <dgm:chPref val="0"/>
        </dgm:presLayoutVars>
      </dgm:prSet>
      <dgm:spPr/>
    </dgm:pt>
    <dgm:pt modelId="{D6E8E64A-4A11-4CFF-99A8-F332B2E9B192}" type="pres">
      <dgm:prSet presAssocID="{502F2E7E-B82F-494A-A714-ED71760CD1E6}" presName="sibTrans" presStyleCnt="0"/>
      <dgm:spPr/>
    </dgm:pt>
    <dgm:pt modelId="{2B60D42E-8A00-4E78-980E-2890F629E8D4}" type="pres">
      <dgm:prSet presAssocID="{15BFBECB-ADCE-4E74-8179-E74C7CEC1D21}" presName="compNode" presStyleCnt="0"/>
      <dgm:spPr/>
    </dgm:pt>
    <dgm:pt modelId="{CF21ADF1-4E08-4C80-B913-CA6E02236E88}" type="pres">
      <dgm:prSet presAssocID="{15BFBECB-ADCE-4E74-8179-E74C7CEC1D21}" presName="bgRect" presStyleLbl="bgShp" presStyleIdx="2" presStyleCnt="3"/>
      <dgm:spPr/>
    </dgm:pt>
    <dgm:pt modelId="{5182F530-F0AD-48F9-9E63-614D15CAFC94}" type="pres">
      <dgm:prSet presAssocID="{15BFBECB-ADCE-4E74-8179-E74C7CEC1D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38C86C0A-60D7-438A-B360-E09EF47A34FA}" type="pres">
      <dgm:prSet presAssocID="{15BFBECB-ADCE-4E74-8179-E74C7CEC1D21}" presName="spaceRect" presStyleCnt="0"/>
      <dgm:spPr/>
    </dgm:pt>
    <dgm:pt modelId="{9BB90CE3-96DD-4311-9D31-EEAC4A333FF2}" type="pres">
      <dgm:prSet presAssocID="{15BFBECB-ADCE-4E74-8179-E74C7CEC1D2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6F11623-EB94-4F18-9B40-78694A38C779}" srcId="{3ACD5402-2989-48A4-AFDB-C17BC4AF3152}" destId="{15BFBECB-ADCE-4E74-8179-E74C7CEC1D21}" srcOrd="2" destOrd="0" parTransId="{DFDF5CD1-ECFE-4633-A788-4BE5D5A6438E}" sibTransId="{570A0111-10A6-4922-9591-4E55602065B7}"/>
    <dgm:cxn modelId="{5B52256C-CBDD-468A-AB63-250C032DCC80}" type="presOf" srcId="{0E937AE3-8C53-451F-8971-11C8BC875C48}" destId="{1CFCAEFA-7A76-42EF-B829-503C3D32C7E8}" srcOrd="0" destOrd="0" presId="urn:microsoft.com/office/officeart/2018/2/layout/IconVerticalSolidList"/>
    <dgm:cxn modelId="{567F1976-E02D-4EA5-9FC9-44D315B6AA74}" type="presOf" srcId="{15BFBECB-ADCE-4E74-8179-E74C7CEC1D21}" destId="{9BB90CE3-96DD-4311-9D31-EEAC4A333FF2}" srcOrd="0" destOrd="0" presId="urn:microsoft.com/office/officeart/2018/2/layout/IconVerticalSolidList"/>
    <dgm:cxn modelId="{2992C5AE-F138-4FA2-A13F-3E20FB9071EF}" srcId="{3ACD5402-2989-48A4-AFDB-C17BC4AF3152}" destId="{B78C44BE-F7D6-4639-BB12-D4C1BF2D98A2}" srcOrd="0" destOrd="0" parTransId="{D9510110-965C-4555-8D03-99F2CF93078D}" sibTransId="{87B835B3-2808-47A1-A39C-770220ABBCC2}"/>
    <dgm:cxn modelId="{565137BD-4365-4A86-B570-66DD372E09A7}" type="presOf" srcId="{3ACD5402-2989-48A4-AFDB-C17BC4AF3152}" destId="{375EB4BE-AB9A-426B-B013-B8C86C40BF9B}" srcOrd="0" destOrd="0" presId="urn:microsoft.com/office/officeart/2018/2/layout/IconVerticalSolidList"/>
    <dgm:cxn modelId="{0E6611CF-1E93-47C4-9AA6-711C6C30B10E}" type="presOf" srcId="{B78C44BE-F7D6-4639-BB12-D4C1BF2D98A2}" destId="{BF38EDFA-ED34-4AA4-BAC6-9B830A7E3267}" srcOrd="0" destOrd="0" presId="urn:microsoft.com/office/officeart/2018/2/layout/IconVerticalSolidList"/>
    <dgm:cxn modelId="{D523ACD0-9704-4ABF-937F-BE326F2F827B}" srcId="{3ACD5402-2989-48A4-AFDB-C17BC4AF3152}" destId="{0E937AE3-8C53-451F-8971-11C8BC875C48}" srcOrd="1" destOrd="0" parTransId="{B3B282B0-6AE5-4CEB-B85B-F6A89CF89D0B}" sibTransId="{502F2E7E-B82F-494A-A714-ED71760CD1E6}"/>
    <dgm:cxn modelId="{80097CFA-7B79-4F3F-A7BE-B47EC89AAEA3}" type="presParOf" srcId="{375EB4BE-AB9A-426B-B013-B8C86C40BF9B}" destId="{D476D2AE-42D8-4B40-A047-CFE4AB9207EC}" srcOrd="0" destOrd="0" presId="urn:microsoft.com/office/officeart/2018/2/layout/IconVerticalSolidList"/>
    <dgm:cxn modelId="{EC41A019-2954-4DD5-9972-ED6C0653EEA9}" type="presParOf" srcId="{D476D2AE-42D8-4B40-A047-CFE4AB9207EC}" destId="{F06B5F85-499C-4411-956F-EC127AF34E18}" srcOrd="0" destOrd="0" presId="urn:microsoft.com/office/officeart/2018/2/layout/IconVerticalSolidList"/>
    <dgm:cxn modelId="{B49CD1BC-A72D-4E2A-AC01-FC7A1455973D}" type="presParOf" srcId="{D476D2AE-42D8-4B40-A047-CFE4AB9207EC}" destId="{062549F4-2234-4E3F-BE0A-D7ECE564035A}" srcOrd="1" destOrd="0" presId="urn:microsoft.com/office/officeart/2018/2/layout/IconVerticalSolidList"/>
    <dgm:cxn modelId="{C26146A0-CFBF-458C-BCF1-4506D12482EA}" type="presParOf" srcId="{D476D2AE-42D8-4B40-A047-CFE4AB9207EC}" destId="{DB2222C5-D93A-42D3-AAA0-519D4FFCC6B0}" srcOrd="2" destOrd="0" presId="urn:microsoft.com/office/officeart/2018/2/layout/IconVerticalSolidList"/>
    <dgm:cxn modelId="{62861FFF-3B0E-4891-8B3B-1A0B39E4CA0E}" type="presParOf" srcId="{D476D2AE-42D8-4B40-A047-CFE4AB9207EC}" destId="{BF38EDFA-ED34-4AA4-BAC6-9B830A7E3267}" srcOrd="3" destOrd="0" presId="urn:microsoft.com/office/officeart/2018/2/layout/IconVerticalSolidList"/>
    <dgm:cxn modelId="{5E5F0996-75A9-4A15-B723-32D322E68BED}" type="presParOf" srcId="{375EB4BE-AB9A-426B-B013-B8C86C40BF9B}" destId="{6BE97BDE-3A19-411F-ADD3-FDBB68F9F10F}" srcOrd="1" destOrd="0" presId="urn:microsoft.com/office/officeart/2018/2/layout/IconVerticalSolidList"/>
    <dgm:cxn modelId="{F8F2184F-0BD8-4D38-9911-744CB22F8DD8}" type="presParOf" srcId="{375EB4BE-AB9A-426B-B013-B8C86C40BF9B}" destId="{D3D68C3B-5902-471A-9D46-B5B8358DA21C}" srcOrd="2" destOrd="0" presId="urn:microsoft.com/office/officeart/2018/2/layout/IconVerticalSolidList"/>
    <dgm:cxn modelId="{8AB405DE-5AE6-4ED2-B6AD-04506B429B72}" type="presParOf" srcId="{D3D68C3B-5902-471A-9D46-B5B8358DA21C}" destId="{0F7DBB5D-A37B-4AAA-BE11-4626B9127CAF}" srcOrd="0" destOrd="0" presId="urn:microsoft.com/office/officeart/2018/2/layout/IconVerticalSolidList"/>
    <dgm:cxn modelId="{98DC819C-591B-41A9-BF6D-79B7DFA338AA}" type="presParOf" srcId="{D3D68C3B-5902-471A-9D46-B5B8358DA21C}" destId="{EF7AAC25-ECCB-4CAD-8069-AAD0CCDACC72}" srcOrd="1" destOrd="0" presId="urn:microsoft.com/office/officeart/2018/2/layout/IconVerticalSolidList"/>
    <dgm:cxn modelId="{24F95C6D-2E24-4AB9-959F-13702EAE7D35}" type="presParOf" srcId="{D3D68C3B-5902-471A-9D46-B5B8358DA21C}" destId="{44782CB5-FB8B-409D-9921-A97AE20AD7F0}" srcOrd="2" destOrd="0" presId="urn:microsoft.com/office/officeart/2018/2/layout/IconVerticalSolidList"/>
    <dgm:cxn modelId="{5003549B-C706-4E74-94EE-771F0A9D168D}" type="presParOf" srcId="{D3D68C3B-5902-471A-9D46-B5B8358DA21C}" destId="{1CFCAEFA-7A76-42EF-B829-503C3D32C7E8}" srcOrd="3" destOrd="0" presId="urn:microsoft.com/office/officeart/2018/2/layout/IconVerticalSolidList"/>
    <dgm:cxn modelId="{DFCE47F4-C0A2-4799-8970-25D211C4FD61}" type="presParOf" srcId="{375EB4BE-AB9A-426B-B013-B8C86C40BF9B}" destId="{D6E8E64A-4A11-4CFF-99A8-F332B2E9B192}" srcOrd="3" destOrd="0" presId="urn:microsoft.com/office/officeart/2018/2/layout/IconVerticalSolidList"/>
    <dgm:cxn modelId="{D3649AD6-553E-4706-8038-65AEA6178107}" type="presParOf" srcId="{375EB4BE-AB9A-426B-B013-B8C86C40BF9B}" destId="{2B60D42E-8A00-4E78-980E-2890F629E8D4}" srcOrd="4" destOrd="0" presId="urn:microsoft.com/office/officeart/2018/2/layout/IconVerticalSolidList"/>
    <dgm:cxn modelId="{0491FD75-AA93-4A5F-A783-E20AA10BBCC5}" type="presParOf" srcId="{2B60D42E-8A00-4E78-980E-2890F629E8D4}" destId="{CF21ADF1-4E08-4C80-B913-CA6E02236E88}" srcOrd="0" destOrd="0" presId="urn:microsoft.com/office/officeart/2018/2/layout/IconVerticalSolidList"/>
    <dgm:cxn modelId="{832F63D9-B5A1-41D0-BD27-1F97F9D53E2C}" type="presParOf" srcId="{2B60D42E-8A00-4E78-980E-2890F629E8D4}" destId="{5182F530-F0AD-48F9-9E63-614D15CAFC94}" srcOrd="1" destOrd="0" presId="urn:microsoft.com/office/officeart/2018/2/layout/IconVerticalSolidList"/>
    <dgm:cxn modelId="{EAF5D8DE-829B-4CDF-94E0-8E7625F9E2B7}" type="presParOf" srcId="{2B60D42E-8A00-4E78-980E-2890F629E8D4}" destId="{38C86C0A-60D7-438A-B360-E09EF47A34FA}" srcOrd="2" destOrd="0" presId="urn:microsoft.com/office/officeart/2018/2/layout/IconVerticalSolidList"/>
    <dgm:cxn modelId="{0869044A-AE65-4ACE-9014-EAC9C9E092BE}" type="presParOf" srcId="{2B60D42E-8A00-4E78-980E-2890F629E8D4}" destId="{9BB90CE3-96DD-4311-9D31-EEAC4A333F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30E06-2B52-4012-A143-D0AE956DB0EF}">
      <dsp:nvSpPr>
        <dsp:cNvPr id="0" name=""/>
        <dsp:cNvSpPr/>
      </dsp:nvSpPr>
      <dsp:spPr>
        <a:xfrm>
          <a:off x="374592" y="1859"/>
          <a:ext cx="1865039" cy="1119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Dataset Description</a:t>
          </a:r>
        </a:p>
      </dsp:txBody>
      <dsp:txXfrm>
        <a:off x="374592" y="1859"/>
        <a:ext cx="1865039" cy="1119023"/>
      </dsp:txXfrm>
    </dsp:sp>
    <dsp:sp modelId="{994E3634-A0EF-4D0A-B0A0-D78137523C20}">
      <dsp:nvSpPr>
        <dsp:cNvPr id="0" name=""/>
        <dsp:cNvSpPr/>
      </dsp:nvSpPr>
      <dsp:spPr>
        <a:xfrm>
          <a:off x="2426136" y="1859"/>
          <a:ext cx="1865039" cy="1119023"/>
        </a:xfrm>
        <a:prstGeom prst="rect">
          <a:avLst/>
        </a:prstGeom>
        <a:solidFill>
          <a:schemeClr val="accent2">
            <a:hueOff val="644361"/>
            <a:satOff val="-1849"/>
            <a:lumOff val="-2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Loading</a:t>
          </a:r>
        </a:p>
      </dsp:txBody>
      <dsp:txXfrm>
        <a:off x="2426136" y="1859"/>
        <a:ext cx="1865039" cy="1119023"/>
      </dsp:txXfrm>
    </dsp:sp>
    <dsp:sp modelId="{CD50FC86-576B-41CD-92C4-56F8407D434A}">
      <dsp:nvSpPr>
        <dsp:cNvPr id="0" name=""/>
        <dsp:cNvSpPr/>
      </dsp:nvSpPr>
      <dsp:spPr>
        <a:xfrm>
          <a:off x="4477680" y="1859"/>
          <a:ext cx="1865039" cy="1119023"/>
        </a:xfrm>
        <a:prstGeom prst="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Transforming</a:t>
          </a:r>
        </a:p>
      </dsp:txBody>
      <dsp:txXfrm>
        <a:off x="4477680" y="1859"/>
        <a:ext cx="1865039" cy="1119023"/>
      </dsp:txXfrm>
    </dsp:sp>
    <dsp:sp modelId="{6506DB2F-1272-4E5B-AF2B-306FC1F9CEA9}">
      <dsp:nvSpPr>
        <dsp:cNvPr id="0" name=""/>
        <dsp:cNvSpPr/>
      </dsp:nvSpPr>
      <dsp:spPr>
        <a:xfrm>
          <a:off x="6529223" y="1859"/>
          <a:ext cx="1865039" cy="1119023"/>
        </a:xfrm>
        <a:prstGeom prst="rect">
          <a:avLst/>
        </a:prstGeom>
        <a:solidFill>
          <a:schemeClr val="accent2">
            <a:hueOff val="1933084"/>
            <a:satOff val="-5548"/>
            <a:lumOff val="-8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Temporal Analysis</a:t>
          </a:r>
        </a:p>
      </dsp:txBody>
      <dsp:txXfrm>
        <a:off x="6529223" y="1859"/>
        <a:ext cx="1865039" cy="1119023"/>
      </dsp:txXfrm>
    </dsp:sp>
    <dsp:sp modelId="{BFA7B696-D462-440F-9621-58EF883A974A}">
      <dsp:nvSpPr>
        <dsp:cNvPr id="0" name=""/>
        <dsp:cNvSpPr/>
      </dsp:nvSpPr>
      <dsp:spPr>
        <a:xfrm>
          <a:off x="8580767" y="1859"/>
          <a:ext cx="1865039" cy="1119023"/>
        </a:xfrm>
        <a:prstGeom prst="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Geospatial Analysis</a:t>
          </a:r>
        </a:p>
      </dsp:txBody>
      <dsp:txXfrm>
        <a:off x="8580767" y="1859"/>
        <a:ext cx="1865039" cy="1119023"/>
      </dsp:txXfrm>
    </dsp:sp>
    <dsp:sp modelId="{8971282E-75C1-4C3E-A128-30045E24DEB9}">
      <dsp:nvSpPr>
        <dsp:cNvPr id="0" name=""/>
        <dsp:cNvSpPr/>
      </dsp:nvSpPr>
      <dsp:spPr>
        <a:xfrm>
          <a:off x="374592" y="1307387"/>
          <a:ext cx="1865039" cy="1119023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Operator Performance</a:t>
          </a:r>
        </a:p>
      </dsp:txBody>
      <dsp:txXfrm>
        <a:off x="374592" y="1307387"/>
        <a:ext cx="1865039" cy="1119023"/>
      </dsp:txXfrm>
    </dsp:sp>
    <dsp:sp modelId="{3BF5072D-4CCA-4B4E-9B7D-0EBBD10A37A8}">
      <dsp:nvSpPr>
        <dsp:cNvPr id="0" name=""/>
        <dsp:cNvSpPr/>
      </dsp:nvSpPr>
      <dsp:spPr>
        <a:xfrm>
          <a:off x="2426136" y="1307387"/>
          <a:ext cx="1865039" cy="1119023"/>
        </a:xfrm>
        <a:prstGeom prst="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Aircraft Analysis</a:t>
          </a:r>
        </a:p>
      </dsp:txBody>
      <dsp:txXfrm>
        <a:off x="2426136" y="1307387"/>
        <a:ext cx="1865039" cy="1119023"/>
      </dsp:txXfrm>
    </dsp:sp>
    <dsp:sp modelId="{4CCEB393-384D-4C36-9AF3-CC24B7A706FB}">
      <dsp:nvSpPr>
        <dsp:cNvPr id="0" name=""/>
        <dsp:cNvSpPr/>
      </dsp:nvSpPr>
      <dsp:spPr>
        <a:xfrm>
          <a:off x="4477680" y="1307387"/>
          <a:ext cx="1865039" cy="1119023"/>
        </a:xfrm>
        <a:prstGeom prst="rect">
          <a:avLst/>
        </a:prstGeom>
        <a:solidFill>
          <a:schemeClr val="accent2">
            <a:hueOff val="4510529"/>
            <a:satOff val="-12945"/>
            <a:lumOff val="-207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Fatality Trends</a:t>
          </a:r>
        </a:p>
      </dsp:txBody>
      <dsp:txXfrm>
        <a:off x="4477680" y="1307387"/>
        <a:ext cx="1865039" cy="1119023"/>
      </dsp:txXfrm>
    </dsp:sp>
    <dsp:sp modelId="{593FB220-C22A-42F6-BF72-CAD28F6B3C12}">
      <dsp:nvSpPr>
        <dsp:cNvPr id="0" name=""/>
        <dsp:cNvSpPr/>
      </dsp:nvSpPr>
      <dsp:spPr>
        <a:xfrm>
          <a:off x="6529223" y="1307387"/>
          <a:ext cx="1865039" cy="1119023"/>
        </a:xfrm>
        <a:prstGeom prst="rect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Route Analysis</a:t>
          </a:r>
        </a:p>
      </dsp:txBody>
      <dsp:txXfrm>
        <a:off x="6529223" y="1307387"/>
        <a:ext cx="1865039" cy="1119023"/>
      </dsp:txXfrm>
    </dsp:sp>
    <dsp:sp modelId="{CA1BF68C-4507-439C-8C1A-F40695A3FC66}">
      <dsp:nvSpPr>
        <dsp:cNvPr id="0" name=""/>
        <dsp:cNvSpPr/>
      </dsp:nvSpPr>
      <dsp:spPr>
        <a:xfrm>
          <a:off x="8580767" y="1307387"/>
          <a:ext cx="1865039" cy="1119023"/>
        </a:xfrm>
        <a:prstGeom prst="rect">
          <a:avLst/>
        </a:prstGeom>
        <a:solidFill>
          <a:schemeClr val="accent2">
            <a:hueOff val="5799252"/>
            <a:satOff val="-16644"/>
            <a:lumOff val="-266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Final Dashboard</a:t>
          </a:r>
        </a:p>
      </dsp:txBody>
      <dsp:txXfrm>
        <a:off x="8580767" y="1307387"/>
        <a:ext cx="1865039" cy="1119023"/>
      </dsp:txXfrm>
    </dsp:sp>
    <dsp:sp modelId="{3409521D-A072-4DD7-BD4C-330F5D015673}">
      <dsp:nvSpPr>
        <dsp:cNvPr id="0" name=""/>
        <dsp:cNvSpPr/>
      </dsp:nvSpPr>
      <dsp:spPr>
        <a:xfrm>
          <a:off x="4477680" y="2612915"/>
          <a:ext cx="1865039" cy="1119023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Recommedation</a:t>
          </a:r>
        </a:p>
      </dsp:txBody>
      <dsp:txXfrm>
        <a:off x="4477680" y="2612915"/>
        <a:ext cx="1865039" cy="1119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B5F85-499C-4411-956F-EC127AF34E18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549F4-2234-4E3F-BE0A-D7ECE564035A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8EDFA-ED34-4AA4-BAC6-9B830A7E3267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Highest fatalities occurred in 1972, Indicating saftery issues. Analyze past incidents thoroughly to implement necessary safety measures and prevent recurrence.</a:t>
          </a:r>
        </a:p>
      </dsp:txBody>
      <dsp:txXfrm>
        <a:off x="1437631" y="531"/>
        <a:ext cx="9077968" cy="1244702"/>
      </dsp:txXfrm>
    </dsp:sp>
    <dsp:sp modelId="{0F7DBB5D-A37B-4AAA-BE11-4626B9127CAF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AAC25-ECCB-4CAD-8069-AAD0CCDACC72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CAEFA-7A76-42EF-B829-503C3D32C7E8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Siginifant fatalities associated with Tenerife, Canary Islands, and Aeroflot operator. Collaborate with Aeroflot to enhance saftery protocols and conduct route-specific risk assements for Tenerife-Las Palmas to mitigate future risks.</a:t>
          </a:r>
        </a:p>
      </dsp:txBody>
      <dsp:txXfrm>
        <a:off x="1437631" y="1556410"/>
        <a:ext cx="9077968" cy="1244702"/>
      </dsp:txXfrm>
    </dsp:sp>
    <dsp:sp modelId="{CF21ADF1-4E08-4C80-B913-CA6E02236E88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2F530-F0AD-48F9-9E63-614D15CAFC94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90CE3-96DD-4311-9D31-EEAC4A333FF2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Certain aircraft types and registrations linked to high fatlities. Perform comprehensive safety reviews and maintemance checks for these aircraft to ensure airworthiness and prevent accidents.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B6DF-FF48-0FA9-B9E3-85C1BE1A9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6E557-7503-4EC2-CCCD-D5AD91C58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B0C66-7AE5-2670-3E3F-21FAA969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8CF1C-3976-C3D7-B296-9B10E2EA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83947-1970-CDCD-E5DA-AA3F777C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7FFE9-F463-4587-F173-3D172CED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297DE-4B2B-406C-834E-40E17C77C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A21C6-CF70-11C8-D21C-4044CA62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E9F90-487C-062F-B23C-BC92532C5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C4B81-438F-4A9A-59BF-928B056D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01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B30A5-CE67-93E5-E3D3-97B296523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59577-5156-FCF8-8804-EA6B8C16A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9DFAC-E358-D9CE-6CB4-5E8739018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5F845-7CFB-172B-08FF-504D966D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92FAD-1F28-F2AD-ABF9-467169C4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1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2191-BC52-AA0C-F09F-28BE8555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5BCD-BCFA-A5CB-9378-19C69A7E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DB804-C844-53ED-9F1E-2600F8765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33D72-D208-56A3-CC6C-FD2B513C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0C6F1-6EE7-7240-F805-FF46E3A7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8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2F57B-E344-B3D8-CF9F-3D67AA46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58048-AE31-0A63-2C86-236F6F32C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D3DBF-FEF3-0E97-C519-DC3DB157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18799-34EC-88C8-5596-9DCA68155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52F70-7B30-8E8D-F54C-A48A8BC4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2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FBA0-199A-BDA6-92B1-52ACB710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41EB9-7239-D6CB-A048-BD42EF013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FB97A-E816-B739-EB4E-0DAF4D3F8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52D46-942F-DFF2-C7BA-AA05B6B6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0F6AC-13D9-6235-07E6-6FFB07AC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F5558-FD7F-4AF7-ADC5-FB2D38C7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BF4A-ABB7-029C-BE91-B5E08DDD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5DEDA-6AC4-16A0-A919-52A5C3133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A72A-A46E-4DC2-82DC-19CE52F3E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91615-9ED9-B433-5D91-634CD2904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AC1712-0EB1-BB49-770E-41475A6F7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2E3062-03C0-22EB-B665-5DA9410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EE0C-7FD9-40FD-B7B7-A0F8B93E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07E55-2241-DB8C-BF07-5B49DF57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9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8E9C1-086A-0B77-F18A-A571CFBBC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944D7-D009-80FB-B773-64BCB8B4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2A3E5-2673-1519-0A5B-996EAD29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108CA-B6E2-EA05-0FF1-6CB83A67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5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359203-1065-7D68-CD72-3D76B7D9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34414-16E3-3493-AAF4-9AFAA5B2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73ECD-2FFE-9472-D6D8-E1D19238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E5E7-7AC0-D265-2A84-C6D0535F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7352-1A4D-0DA0-2F06-FF4A7EAF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8BFBD-3278-C99E-F798-F73CAC8B5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A226B-D729-319B-C6AB-8CE7635E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07896-F7D9-7344-FA16-EF98E965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6C84-F512-D2FE-21BA-316A0210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40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1F9C-27D2-BAF9-9652-92CB7B64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561123-9C6C-6212-9EF3-A681C9097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7153D-0DA4-2693-1535-9032BA027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F6F18-98B2-82B6-5073-5392F4E0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C9FF2-0DBC-0DDA-214F-DECDB285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2C6DE-D678-6AD2-5EDD-71506A9F0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2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5C47F-F880-022F-9BF0-183B47CC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90BFF-9562-DF6A-A94B-18C598DEB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6648-306F-32C6-D384-A6FE65EE6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28C682-0CEA-438C-9EC5-A63FC11B7A2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24171-DB5A-A45A-5DFB-24FF9FDD6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29A44-376B-A3E0-5162-EF48439E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00C0E7-A24D-4C92-AADB-0F646E09B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a control panel of an aeroplane flying at night">
            <a:extLst>
              <a:ext uri="{FF2B5EF4-FFF2-40B4-BE49-F238E27FC236}">
                <a16:creationId xmlns:a16="http://schemas.microsoft.com/office/drawing/2014/main" id="{3364A98B-F346-4969-E292-5162225F2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84" r="-1" b="482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00ACB-6ADA-7A13-8AED-2DD6EF16F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100" b="1">
                <a:solidFill>
                  <a:schemeClr val="bg1"/>
                </a:solidFill>
                <a:latin typeface="Copperplate Gothic Bold" panose="020E0705020206020404" pitchFamily="34" charset="0"/>
              </a:rPr>
              <a:t>AIRPLANE CARSHES ANALYSIS</a:t>
            </a:r>
            <a:br>
              <a:rPr lang="en-US" sz="6100" b="1"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r>
              <a:rPr lang="en-US" sz="6100" b="1">
                <a:solidFill>
                  <a:schemeClr val="bg1"/>
                </a:solidFill>
                <a:latin typeface="Copperplate Gothic Bold" panose="020E0705020206020404" pitchFamily="34" charset="0"/>
              </a:rPr>
              <a:t>PowerBI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5EDB4-9D15-78AD-E517-1529EDED9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Raj Jadhav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1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02418-8872-C5E5-7753-1E313361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2" y="527922"/>
            <a:ext cx="5342672" cy="1200361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AIRCRAFT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079AC-9568-340F-74C8-B4961D958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involvement of specific aircraft types in incidents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Type: </a:t>
            </a:r>
            <a:r>
              <a:rPr lang="en-US" sz="1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Donut chart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 The highest number of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fatalites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246 caused by Aircraft Type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Yakovlew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YAK-42D.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DD5EA-881F-3C01-5464-B3070FBF4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8" t="34892" r="74292" b="41300"/>
          <a:stretch/>
        </p:blipFill>
        <p:spPr>
          <a:xfrm>
            <a:off x="5987738" y="1642863"/>
            <a:ext cx="5628018" cy="33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0F230-E5B8-CDE8-3E35-2C6DA775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268" y="771724"/>
            <a:ext cx="6058226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AIRCRAFT ANALYSIS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75AD8-A3F0-E406-706C-DABAFC4C9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30" t="34166" r="28125" b="42292"/>
          <a:stretch/>
        </p:blipFill>
        <p:spPr>
          <a:xfrm>
            <a:off x="703182" y="1869101"/>
            <a:ext cx="4777381" cy="295005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AA8F-26E7-8673-DAB7-D58034566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the relationship between aircraft registration and crash occurrences.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type :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Clustered Bar chart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 The highest number of fatalities is 583 caused by Aircraft having Registration details N736PA/PH-BUF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06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FCCBC-D4CC-7EAF-EB41-EDABAA8A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FATALITY TRENDS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0E611-732B-3254-9461-A9A83729F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9" t="58665" r="28074" b="12659"/>
          <a:stretch/>
        </p:blipFill>
        <p:spPr>
          <a:xfrm>
            <a:off x="703182" y="1586126"/>
            <a:ext cx="4777381" cy="351600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3572-1AA1-B3C1-751E-21CEBEA52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Type :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Line chart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 The highest number of fatalities (831 passengers and 152 crew) occurred at 2.00 PM.</a:t>
            </a:r>
          </a:p>
        </p:txBody>
      </p:sp>
    </p:spTree>
    <p:extLst>
      <p:ext uri="{BB962C8B-B14F-4D97-AF65-F5344CB8AC3E}">
        <p14:creationId xmlns:p14="http://schemas.microsoft.com/office/powerpoint/2010/main" val="410616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00CAB-22DC-EBEB-C0D2-D1B947B8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DASHBOARD</a:t>
            </a:r>
          </a:p>
        </p:txBody>
      </p:sp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C34F757-4AD6-2CD9-7E38-5C678F8EA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74" y="1388303"/>
            <a:ext cx="9114183" cy="52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93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30278-4A7C-4289-E920-8F353313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RECOMMEDATION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614503-1FEC-CADD-08CF-EE4488A3D5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438489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667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E124-7129-2539-3DD8-AE8161C3C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422" y="1629089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Thank You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chemeClr val="tx2"/>
                </a:solidFill>
              </a:rPr>
              <a:t>              -Raj Jadhav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517A65D-94C5-B1A5-84AD-B03E8E412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96082-9787-F98B-A18A-C3244F81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53559-68CA-0625-63F1-7E1538B4A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algn="just"/>
            <a:r>
              <a:rPr lang="en-US" sz="1900" dirty="0"/>
              <a:t>This Internship project focuses on conducting a comprehensive analysis of airplane crashes and </a:t>
            </a:r>
            <a:r>
              <a:rPr lang="en-US" sz="1900" dirty="0" err="1"/>
              <a:t>fatlites</a:t>
            </a:r>
            <a:r>
              <a:rPr lang="en-US" sz="1900" dirty="0"/>
              <a:t> spanning from 19830 to 2023. The dataset contains crucial information such as crash dates, </a:t>
            </a:r>
            <a:r>
              <a:rPr lang="en-US" sz="1900" dirty="0" err="1"/>
              <a:t>locations,operators,filght</a:t>
            </a:r>
            <a:r>
              <a:rPr lang="en-US" sz="1900" dirty="0"/>
              <a:t> </a:t>
            </a:r>
            <a:r>
              <a:rPr lang="en-US" sz="1900" dirty="0" err="1"/>
              <a:t>details,aircraft</a:t>
            </a:r>
            <a:r>
              <a:rPr lang="en-US" sz="1900" dirty="0"/>
              <a:t> types, and fatality statistics. The goal is to leverage Power BI for Interactive </a:t>
            </a:r>
            <a:r>
              <a:rPr lang="en-US" sz="1900" dirty="0" err="1"/>
              <a:t>visulaizations</a:t>
            </a:r>
            <a:r>
              <a:rPr lang="en-US" sz="1900" dirty="0"/>
              <a:t> and In-depth insights to understand patterns, contributing factors and trends in aviation incidents.</a:t>
            </a:r>
          </a:p>
        </p:txBody>
      </p:sp>
      <p:pic>
        <p:nvPicPr>
          <p:cNvPr id="5" name="Picture 4" descr="Plane on tarmac">
            <a:extLst>
              <a:ext uri="{FF2B5EF4-FFF2-40B4-BE49-F238E27FC236}">
                <a16:creationId xmlns:a16="http://schemas.microsoft.com/office/drawing/2014/main" id="{57B66A44-38D3-BF4B-0A98-50E3B8ED4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16" r="7583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8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61962-91EF-8258-4822-5D46CCB0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010C1CA-5EE8-3A91-D1E1-4B4E362244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72186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57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oplane taking off against dramatic sky">
            <a:extLst>
              <a:ext uri="{FF2B5EF4-FFF2-40B4-BE49-F238E27FC236}">
                <a16:creationId xmlns:a16="http://schemas.microsoft.com/office/drawing/2014/main" id="{C99B9C49-957C-062F-CA80-ABE72F4AF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8" r="3504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AB945-E958-FEF0-F51A-B39B4EC3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DESCRITPION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7102-68EA-1513-7E32-D6A06E586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964986"/>
            <a:ext cx="5760308" cy="4893014"/>
          </a:xfrm>
        </p:spPr>
        <p:txBody>
          <a:bodyPr numCol="2" anchor="ctr">
            <a:noAutofit/>
          </a:bodyPr>
          <a:lstStyle/>
          <a:p>
            <a:pPr marL="0" indent="0">
              <a:buNone/>
            </a:pPr>
            <a:r>
              <a:rPr lang="en-US" sz="1400" dirty="0"/>
              <a:t>1. </a:t>
            </a:r>
            <a:r>
              <a:rPr lang="en-US" sz="1400" b="1" dirty="0"/>
              <a:t>Date</a:t>
            </a:r>
            <a:r>
              <a:rPr lang="en-US" sz="1400" dirty="0"/>
              <a:t>: Date of the airplane crash.</a:t>
            </a:r>
          </a:p>
          <a:p>
            <a:pPr marL="0" indent="0">
              <a:buNone/>
            </a:pPr>
            <a:r>
              <a:rPr lang="en-US" sz="1400" dirty="0"/>
              <a:t>2. </a:t>
            </a:r>
            <a:r>
              <a:rPr lang="en-US" sz="1400" b="1" dirty="0"/>
              <a:t>Time</a:t>
            </a:r>
            <a:r>
              <a:rPr lang="en-US" sz="1400" dirty="0"/>
              <a:t>: Time of the airplane crash.</a:t>
            </a:r>
          </a:p>
          <a:p>
            <a:pPr marL="0" indent="0">
              <a:buNone/>
            </a:pPr>
            <a:r>
              <a:rPr lang="en-US" sz="1400" dirty="0"/>
              <a:t>3. </a:t>
            </a:r>
            <a:r>
              <a:rPr lang="en-US" sz="1400" b="1" dirty="0"/>
              <a:t>Location</a:t>
            </a:r>
            <a:r>
              <a:rPr lang="en-US" sz="1400" dirty="0"/>
              <a:t>: Location where the airplane crash occurred.</a:t>
            </a:r>
          </a:p>
          <a:p>
            <a:pPr marL="0" indent="0">
              <a:buNone/>
            </a:pPr>
            <a:r>
              <a:rPr lang="en-US" sz="1400" dirty="0"/>
              <a:t>4. </a:t>
            </a:r>
            <a:r>
              <a:rPr lang="en-US" sz="1400" b="1" dirty="0"/>
              <a:t>Operator</a:t>
            </a:r>
            <a:r>
              <a:rPr lang="en-US" sz="1400" dirty="0"/>
              <a:t>: Operator or airline involved in the incident.</a:t>
            </a:r>
          </a:p>
          <a:p>
            <a:pPr marL="0" indent="0">
              <a:buNone/>
            </a:pPr>
            <a:r>
              <a:rPr lang="en-US" sz="1400" dirty="0"/>
              <a:t>5. </a:t>
            </a:r>
            <a:r>
              <a:rPr lang="en-US" sz="1400" b="1" dirty="0"/>
              <a:t>Flight</a:t>
            </a:r>
            <a:r>
              <a:rPr lang="en-US" sz="1400" dirty="0"/>
              <a:t> #: Flight number associated with the incident.</a:t>
            </a:r>
          </a:p>
          <a:p>
            <a:pPr marL="0" indent="0">
              <a:buNone/>
            </a:pPr>
            <a:r>
              <a:rPr lang="en-US" sz="1400" dirty="0"/>
              <a:t>6. </a:t>
            </a:r>
            <a:r>
              <a:rPr lang="en-US" sz="1400" b="1" dirty="0"/>
              <a:t>Route</a:t>
            </a:r>
            <a:r>
              <a:rPr lang="en-US" sz="1400" dirty="0"/>
              <a:t>: Planned route of the flight.</a:t>
            </a:r>
          </a:p>
          <a:p>
            <a:pPr marL="0" indent="0">
              <a:buNone/>
            </a:pPr>
            <a:r>
              <a:rPr lang="en-US" sz="1400" dirty="0"/>
              <a:t>7. </a:t>
            </a:r>
            <a:r>
              <a:rPr lang="en-US" sz="1400" b="1" dirty="0"/>
              <a:t>AC Type</a:t>
            </a:r>
            <a:r>
              <a:rPr lang="en-US" sz="1400" dirty="0"/>
              <a:t>: Aircraft type involved in the crash.</a:t>
            </a:r>
          </a:p>
          <a:p>
            <a:pPr marL="0" indent="0">
              <a:buNone/>
            </a:pPr>
            <a:r>
              <a:rPr lang="en-US" sz="1400" dirty="0"/>
              <a:t>8. </a:t>
            </a:r>
            <a:r>
              <a:rPr lang="en-US" sz="1400" b="1" dirty="0"/>
              <a:t>Registration</a:t>
            </a:r>
            <a:r>
              <a:rPr lang="en-US" sz="1400" dirty="0"/>
              <a:t>: Registration details of the aircraft.</a:t>
            </a:r>
          </a:p>
          <a:p>
            <a:pPr marL="0" indent="0">
              <a:buNone/>
            </a:pPr>
            <a:r>
              <a:rPr lang="en-US" sz="1400" dirty="0"/>
              <a:t>9. </a:t>
            </a:r>
            <a:r>
              <a:rPr lang="en-US" sz="1400" b="1" dirty="0" err="1"/>
              <a:t>cn</a:t>
            </a:r>
            <a:r>
              <a:rPr lang="en-US" sz="1400" b="1" dirty="0"/>
              <a:t>/ln</a:t>
            </a:r>
            <a:r>
              <a:rPr lang="en-US" sz="1400" dirty="0"/>
              <a:t>: Construction or serial number of the aircraft.</a:t>
            </a:r>
          </a:p>
          <a:p>
            <a:pPr marL="0" indent="0">
              <a:buNone/>
            </a:pPr>
            <a:r>
              <a:rPr lang="en-US" sz="1400" dirty="0"/>
              <a:t>10. </a:t>
            </a:r>
            <a:r>
              <a:rPr lang="en-US" sz="1400" b="1" dirty="0"/>
              <a:t>Aboard</a:t>
            </a:r>
            <a:r>
              <a:rPr lang="en-US" sz="1400" dirty="0"/>
              <a:t>: Total number of individuals aboard the aircraft.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11</a:t>
            </a:r>
            <a:r>
              <a:rPr lang="en-US" sz="1400" b="1" dirty="0"/>
              <a:t>. Aboard Passengers</a:t>
            </a:r>
            <a:r>
              <a:rPr lang="en-US" sz="1400" dirty="0"/>
              <a:t>: Number of passengers aboard the aircraft.</a:t>
            </a:r>
          </a:p>
          <a:p>
            <a:pPr marL="0" indent="0">
              <a:buNone/>
            </a:pPr>
            <a:r>
              <a:rPr lang="en-US" sz="1400" dirty="0"/>
              <a:t>12. </a:t>
            </a:r>
            <a:r>
              <a:rPr lang="en-US" sz="1400" b="1" dirty="0"/>
              <a:t>Aboard Crew</a:t>
            </a:r>
            <a:r>
              <a:rPr lang="en-US" sz="1400" dirty="0"/>
              <a:t>: Number of crew members aboard the aircraft.</a:t>
            </a:r>
          </a:p>
          <a:p>
            <a:pPr marL="0" indent="0">
              <a:buNone/>
            </a:pPr>
            <a:r>
              <a:rPr lang="en-US" sz="1400" dirty="0"/>
              <a:t>13. </a:t>
            </a:r>
            <a:r>
              <a:rPr lang="en-US" sz="1400" b="1" dirty="0"/>
              <a:t>Fatalities</a:t>
            </a:r>
            <a:r>
              <a:rPr lang="en-US" sz="1400" dirty="0"/>
              <a:t>: Total fatalities in the incident.</a:t>
            </a:r>
          </a:p>
          <a:p>
            <a:pPr marL="0" indent="0">
              <a:buNone/>
            </a:pPr>
            <a:r>
              <a:rPr lang="en-US" sz="1400" dirty="0"/>
              <a:t>14. </a:t>
            </a:r>
            <a:r>
              <a:rPr lang="en-US" sz="1400" b="1" dirty="0"/>
              <a:t>Fatalities</a:t>
            </a:r>
            <a:r>
              <a:rPr lang="en-US" sz="1400" dirty="0"/>
              <a:t> </a:t>
            </a:r>
            <a:r>
              <a:rPr lang="en-US" sz="1400" b="1" dirty="0"/>
              <a:t>Passengers</a:t>
            </a:r>
            <a:r>
              <a:rPr lang="en-US" sz="1400" dirty="0"/>
              <a:t>: Number of passenger fatalities.</a:t>
            </a:r>
          </a:p>
          <a:p>
            <a:pPr marL="0" indent="0">
              <a:buNone/>
            </a:pPr>
            <a:r>
              <a:rPr lang="en-US" sz="1400" dirty="0"/>
              <a:t>15. </a:t>
            </a:r>
            <a:r>
              <a:rPr lang="en-US" sz="1400" b="1" dirty="0"/>
              <a:t>Fatalities</a:t>
            </a:r>
            <a:r>
              <a:rPr lang="en-US" sz="1400" dirty="0"/>
              <a:t> </a:t>
            </a:r>
            <a:r>
              <a:rPr lang="en-US" sz="1400" b="1" dirty="0"/>
              <a:t>Crew</a:t>
            </a:r>
            <a:r>
              <a:rPr lang="en-US" sz="1400" dirty="0"/>
              <a:t>: Number of crew member fatalities.</a:t>
            </a:r>
          </a:p>
          <a:p>
            <a:pPr marL="0" indent="0">
              <a:buNone/>
            </a:pPr>
            <a:r>
              <a:rPr lang="en-US" sz="1400" dirty="0"/>
              <a:t>16. </a:t>
            </a:r>
            <a:r>
              <a:rPr lang="en-US" sz="1400" b="1" dirty="0"/>
              <a:t>Ground</a:t>
            </a:r>
            <a:r>
              <a:rPr lang="en-US" sz="1400" dirty="0"/>
              <a:t>: Casualties on the ground, if any.</a:t>
            </a:r>
          </a:p>
          <a:p>
            <a:pPr marL="0" indent="0">
              <a:buNone/>
            </a:pPr>
            <a:r>
              <a:rPr lang="en-US" sz="1400" dirty="0"/>
              <a:t>17. </a:t>
            </a:r>
            <a:r>
              <a:rPr lang="en-US" sz="1400" b="1" dirty="0"/>
              <a:t>Summary</a:t>
            </a:r>
            <a:r>
              <a:rPr lang="en-US" sz="1400" dirty="0"/>
              <a:t>: Brief summary or description of the incident.</a:t>
            </a:r>
          </a:p>
        </p:txBody>
      </p:sp>
    </p:spTree>
    <p:extLst>
      <p:ext uri="{BB962C8B-B14F-4D97-AF65-F5344CB8AC3E}">
        <p14:creationId xmlns:p14="http://schemas.microsoft.com/office/powerpoint/2010/main" val="68812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424A5-B81B-101E-92D2-38F057CD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LOADING</a:t>
            </a:r>
          </a:p>
        </p:txBody>
      </p:sp>
      <p:pic>
        <p:nvPicPr>
          <p:cNvPr id="1026" name="Picture 2" descr="Screenshot that shows the Get data item and the Common data types menu in Power BI Desktop.">
            <a:extLst>
              <a:ext uri="{FF2B5EF4-FFF2-40B4-BE49-F238E27FC236}">
                <a16:creationId xmlns:a16="http://schemas.microsoft.com/office/drawing/2014/main" id="{A1A3E7F3-16A7-197E-8432-1417FB98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52" y="3264385"/>
            <a:ext cx="1926699" cy="29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2D7E9D4-1AA2-766C-A6F8-9E76B7ACB1C9}"/>
              </a:ext>
            </a:extLst>
          </p:cNvPr>
          <p:cNvSpPr/>
          <p:nvPr/>
        </p:nvSpPr>
        <p:spPr>
          <a:xfrm>
            <a:off x="4462764" y="4379844"/>
            <a:ext cx="833614" cy="509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BBFB15-A84A-F4D3-5935-23ACD49C2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85" b="7004"/>
          <a:stretch/>
        </p:blipFill>
        <p:spPr>
          <a:xfrm>
            <a:off x="5465891" y="2112579"/>
            <a:ext cx="4383498" cy="41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7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9E6671AF-110C-4E4D-BEB4-1323A3136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BC2DF-DF99-3272-C11F-EDC59033A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10895"/>
            <a:ext cx="4889190" cy="21214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E13EA-C3D2-2EE6-4724-2067C6DA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878" y="310896"/>
            <a:ext cx="5257800" cy="212140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CHANGED DATA TYPE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EMPTY ROWS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 ROWS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MISSING VALUES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UNNECESSARY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55BD7-1362-F9A4-6FE7-F0389B426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2" b="38378"/>
          <a:stretch/>
        </p:blipFill>
        <p:spPr>
          <a:xfrm>
            <a:off x="20" y="2743201"/>
            <a:ext cx="12191979" cy="4114799"/>
          </a:xfrm>
          <a:prstGeom prst="rect">
            <a:avLst/>
          </a:prstGeom>
          <a:effectLst>
            <a:innerShdw blurRad="190500" dist="127000" dir="16200000">
              <a:prstClr val="black">
                <a:alpha val="1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9793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3F712-BF6C-6232-FFD5-60208927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pPr algn="ctr"/>
            <a:r>
              <a:rPr 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A3A9F-E14D-A45E-3F7B-1DD6DBB0C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27" t="33533" r="49949" b="41425"/>
          <a:stretch/>
        </p:blipFill>
        <p:spPr>
          <a:xfrm>
            <a:off x="838199" y="1822822"/>
            <a:ext cx="5440195" cy="3099466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C854C-A5BF-552B-3F3B-6FD798C34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termporal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trends in airplane crashed over the year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Type :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line chart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 The highest number of fatalities in 2358 in the year 1972</a:t>
            </a:r>
          </a:p>
        </p:txBody>
      </p:sp>
    </p:spTree>
    <p:extLst>
      <p:ext uri="{BB962C8B-B14F-4D97-AF65-F5344CB8AC3E}">
        <p14:creationId xmlns:p14="http://schemas.microsoft.com/office/powerpoint/2010/main" val="2660952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25459-9B12-853D-CEC2-CC98E446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GEOSPATIAL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17B1B-376D-75E4-7D19-5B52AD10A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0" t="59006" r="74337" b="12717"/>
          <a:stretch/>
        </p:blipFill>
        <p:spPr>
          <a:xfrm>
            <a:off x="635295" y="2560841"/>
            <a:ext cx="5150277" cy="3641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1FE8A-25F2-1068-A7B0-4AE8655A7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Visualized crash location on a map to identify hotspots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type : 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Map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 The highest number of fatalities is 761 in the location Tenerife, Canary Islands.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4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7EC3F-E286-14FD-47DB-AD709650E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 PERFORMANCE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1E447-875C-20A9-BB7C-387BD5527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4" t="58927" r="50011" b="12298"/>
          <a:stretch/>
        </p:blipFill>
        <p:spPr>
          <a:xfrm>
            <a:off x="703182" y="1761193"/>
            <a:ext cx="4777381" cy="31658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5FA5-F361-4DD3-EE1A-270B3396B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the safety records of different operators and airlines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Type: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clustered Bar Chart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 The highest number of fatalities is 7879 caused by operator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Aerpflot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9538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597</Words>
  <Application>Microsoft Office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Copperplate Gothic Bold</vt:lpstr>
      <vt:lpstr>Times New Roman</vt:lpstr>
      <vt:lpstr>Wingdings</vt:lpstr>
      <vt:lpstr>Office Theme</vt:lpstr>
      <vt:lpstr>AIRPLANE CARSHES ANALYSIS PowerBI Project</vt:lpstr>
      <vt:lpstr>PROBLEM STATEMENT</vt:lpstr>
      <vt:lpstr>OVERVIEW</vt:lpstr>
      <vt:lpstr>DATASET DESCRITPION</vt:lpstr>
      <vt:lpstr>DATA LOADING</vt:lpstr>
      <vt:lpstr>DATA TRANSFORMING</vt:lpstr>
      <vt:lpstr>TEMPORAL ANALYSIS</vt:lpstr>
      <vt:lpstr>GEOSPATIAL ANALYSIS</vt:lpstr>
      <vt:lpstr>OPERATOR PERFORMANCE</vt:lpstr>
      <vt:lpstr>AIRCRAFT ANALYSIS</vt:lpstr>
      <vt:lpstr>AIRCRAFT ANALYSIS</vt:lpstr>
      <vt:lpstr>FATALITY TRENDS</vt:lpstr>
      <vt:lpstr>FINAL DASHBOARD</vt:lpstr>
      <vt:lpstr>RECOMMEDATION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 CARSHES ANALYSIS PowerBI Project</dc:title>
  <dc:creator>Raj Jadhav</dc:creator>
  <cp:lastModifiedBy>Raj Jadhav</cp:lastModifiedBy>
  <cp:revision>1</cp:revision>
  <dcterms:created xsi:type="dcterms:W3CDTF">2024-05-03T09:23:30Z</dcterms:created>
  <dcterms:modified xsi:type="dcterms:W3CDTF">2024-05-03T10:52:08Z</dcterms:modified>
</cp:coreProperties>
</file>